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6" r:id="rId11"/>
    <p:sldId id="269" r:id="rId12"/>
    <p:sldId id="270" r:id="rId13"/>
    <p:sldId id="271" r:id="rId14"/>
    <p:sldId id="272" r:id="rId15"/>
    <p:sldId id="273" r:id="rId16"/>
    <p:sldId id="274" r:id="rId17"/>
    <p:sldId id="275" r:id="rId18"/>
    <p:sldId id="276" r:id="rId19"/>
    <p:sldId id="277" r:id="rId20"/>
    <p:sldId id="278" r:id="rId2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17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10.mp4>
</file>

<file path=ppt/media/media11.mp4>
</file>

<file path=ppt/media/media12.mp4>
</file>

<file path=ppt/media/media13.mp4>
</file>

<file path=ppt/media/media14.mp4>
</file>

<file path=ppt/media/media15.mp4>
</file>

<file path=ppt/media/media16.mp4>
</file>

<file path=ppt/media/media17.mp4>
</file>

<file path=ppt/media/media18.mp4>
</file>

<file path=ppt/media/media19.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wrap="square" lIns="91425" tIns="91425" rIns="91425" bIns="91425" anchor="t" anchorCtr="0"/>
          <a:lstStyle>
            <a:lvl1pPr marL="0" marR="0" lvl="0" indent="0" algn="l" rtl="0">
              <a:spcBef>
                <a:spcPts val="0"/>
              </a:spcBef>
              <a:buSzPct val="116666"/>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wrap="square" lIns="91425" tIns="91425" rIns="91425" bIns="91425" anchor="t" anchorCtr="0"/>
          <a:lstStyle>
            <a:lvl1pPr marL="0" marR="0" lvl="0" indent="0" algn="r" rtl="0">
              <a:spcBef>
                <a:spcPts val="0"/>
              </a:spcBef>
              <a:buSzPct val="116666"/>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400" cy="3600450"/>
          </a:xfrm>
          <a:prstGeom prst="rect">
            <a:avLst/>
          </a:prstGeom>
          <a:noFill/>
          <a:ln>
            <a:noFill/>
          </a:ln>
        </p:spPr>
        <p:txBody>
          <a:bodyPr wrap="square" lIns="91425" tIns="91425" rIns="91425" bIns="91425" anchor="t" anchorCtr="0"/>
          <a:lstStyle>
            <a:lvl1pPr marL="0" marR="0" lvl="0" indent="0" algn="l" rtl="0">
              <a:spcBef>
                <a:spcPts val="0"/>
              </a:spcBef>
              <a:buSzPct val="116666"/>
              <a:buChar char="●"/>
              <a:defRPr sz="1200" b="0" i="0" u="none" strike="noStrike" cap="none">
                <a:solidFill>
                  <a:schemeClr val="dk1"/>
                </a:solidFill>
                <a:latin typeface="Calibri"/>
                <a:ea typeface="Calibri"/>
                <a:cs typeface="Calibri"/>
                <a:sym typeface="Calibri"/>
              </a:defRPr>
            </a:lvl1pPr>
            <a:lvl2pPr marL="457200" marR="0" lvl="1" indent="0" algn="l" rtl="0">
              <a:spcBef>
                <a:spcPts val="0"/>
              </a:spcBef>
              <a:buSzPct val="116666"/>
              <a:buChar char="○"/>
              <a:defRPr sz="1200" b="0" i="0" u="none" strike="noStrike" cap="none">
                <a:solidFill>
                  <a:schemeClr val="dk1"/>
                </a:solidFill>
                <a:latin typeface="Calibri"/>
                <a:ea typeface="Calibri"/>
                <a:cs typeface="Calibri"/>
                <a:sym typeface="Calibri"/>
              </a:defRPr>
            </a:lvl2pPr>
            <a:lvl3pPr marL="914400" marR="0" lvl="2" indent="0" algn="l" rtl="0">
              <a:spcBef>
                <a:spcPts val="0"/>
              </a:spcBef>
              <a:buSzPct val="116666"/>
              <a:buChar char="■"/>
              <a:defRPr sz="1200" b="0" i="0" u="none" strike="noStrike" cap="none">
                <a:solidFill>
                  <a:schemeClr val="dk1"/>
                </a:solidFill>
                <a:latin typeface="Calibri"/>
                <a:ea typeface="Calibri"/>
                <a:cs typeface="Calibri"/>
                <a:sym typeface="Calibri"/>
              </a:defRPr>
            </a:lvl3pPr>
            <a:lvl4pPr marL="1371600" marR="0" lvl="3" indent="0" algn="l" rtl="0">
              <a:spcBef>
                <a:spcPts val="0"/>
              </a:spcBef>
              <a:buSzPct val="116666"/>
              <a:buChar char="●"/>
              <a:defRPr sz="1200" b="0" i="0" u="none" strike="noStrike" cap="none">
                <a:solidFill>
                  <a:schemeClr val="dk1"/>
                </a:solidFill>
                <a:latin typeface="Calibri"/>
                <a:ea typeface="Calibri"/>
                <a:cs typeface="Calibri"/>
                <a:sym typeface="Calibri"/>
              </a:defRPr>
            </a:lvl4pPr>
            <a:lvl5pPr marL="1828800" marR="0" lvl="4" indent="0" algn="l" rtl="0">
              <a:spcBef>
                <a:spcPts val="0"/>
              </a:spcBef>
              <a:buSzPct val="116666"/>
              <a:buChar char="○"/>
              <a:defRPr sz="1200" b="0" i="0" u="none" strike="noStrike" cap="none">
                <a:solidFill>
                  <a:schemeClr val="dk1"/>
                </a:solidFill>
                <a:latin typeface="Calibri"/>
                <a:ea typeface="Calibri"/>
                <a:cs typeface="Calibri"/>
                <a:sym typeface="Calibri"/>
              </a:defRPr>
            </a:lvl5pPr>
            <a:lvl6pPr marL="2286000" marR="0" lvl="5" indent="0" algn="l" rtl="0">
              <a:spcBef>
                <a:spcPts val="0"/>
              </a:spcBef>
              <a:buSzPct val="116666"/>
              <a:buChar char="■"/>
              <a:defRPr sz="1200" b="0" i="0" u="none" strike="noStrike" cap="none">
                <a:solidFill>
                  <a:schemeClr val="dk1"/>
                </a:solidFill>
                <a:latin typeface="Calibri"/>
                <a:ea typeface="Calibri"/>
                <a:cs typeface="Calibri"/>
                <a:sym typeface="Calibri"/>
              </a:defRPr>
            </a:lvl6pPr>
            <a:lvl7pPr marL="2743200" marR="0" lvl="6" indent="0" algn="l" rtl="0">
              <a:spcBef>
                <a:spcPts val="0"/>
              </a:spcBef>
              <a:buSzPct val="116666"/>
              <a:buChar char="●"/>
              <a:defRPr sz="1200" b="0" i="0" u="none" strike="noStrike" cap="none">
                <a:solidFill>
                  <a:schemeClr val="dk1"/>
                </a:solidFill>
                <a:latin typeface="Calibri"/>
                <a:ea typeface="Calibri"/>
                <a:cs typeface="Calibri"/>
                <a:sym typeface="Calibri"/>
              </a:defRPr>
            </a:lvl7pPr>
            <a:lvl8pPr marL="3200400" marR="0" lvl="7" indent="0" algn="l" rtl="0">
              <a:spcBef>
                <a:spcPts val="0"/>
              </a:spcBef>
              <a:buSzPct val="116666"/>
              <a:buChar char="○"/>
              <a:defRPr sz="1200" b="0" i="0" u="none" strike="noStrike" cap="none">
                <a:solidFill>
                  <a:schemeClr val="dk1"/>
                </a:solidFill>
                <a:latin typeface="Calibri"/>
                <a:ea typeface="Calibri"/>
                <a:cs typeface="Calibri"/>
                <a:sym typeface="Calibri"/>
              </a:defRPr>
            </a:lvl8pPr>
            <a:lvl9pPr marL="3657600" marR="0" lvl="8" indent="0" algn="l" rtl="0">
              <a:spcBef>
                <a:spcPts val="0"/>
              </a:spcBef>
              <a:buSzPct val="116666"/>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wrap="square" lIns="91425" tIns="91425" rIns="91425" bIns="91425" anchor="b" anchorCtr="0"/>
          <a:lstStyle>
            <a:lvl1pPr marL="0" marR="0" lvl="0" indent="0" algn="l" rtl="0">
              <a:spcBef>
                <a:spcPts val="0"/>
              </a:spcBef>
              <a:buSzPct val="116666"/>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46" name="Shape 14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64" name="Shape 16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70" name="Shape 17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75" name="Shape 17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83" name="Shape 18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90" name="Shape 19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97" name="Shape 19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204" name="Shape 20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212" name="Shape 21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219" name="Shape 21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92" name="Shape 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226" name="Shape 22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98" name="Shape 9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04" name="Shape 10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10" name="Shape 11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22" name="Shape 12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28" name="Shape 12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134" name="Shape 13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1524000" y="1122363"/>
            <a:ext cx="9144000" cy="2387600"/>
          </a:xfrm>
          <a:prstGeom prst="rect">
            <a:avLst/>
          </a:prstGeom>
          <a:noFill/>
          <a:ln>
            <a:noFill/>
          </a:ln>
        </p:spPr>
        <p:txBody>
          <a:bodyPr wrap="square" lIns="91425" tIns="91425" rIns="91425" bIns="91425" anchor="b" anchorCtr="0"/>
          <a:lstStyle>
            <a:lvl1pPr marL="0" marR="0" lvl="0" indent="0" algn="ctr" rtl="0">
              <a:lnSpc>
                <a:spcPct val="90000"/>
              </a:lnSpc>
              <a:spcBef>
                <a:spcPts val="0"/>
              </a:spcBef>
              <a:buClr>
                <a:schemeClr val="dk1"/>
              </a:buClr>
              <a:buSzPct val="100000"/>
              <a:buFont typeface="Calibri"/>
              <a:buNone/>
              <a:defRPr sz="60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17" name="Shape 17"/>
          <p:cNvSpPr txBox="1">
            <a:spLocks noGrp="1"/>
          </p:cNvSpPr>
          <p:nvPr>
            <p:ph type="subTitle" idx="1"/>
          </p:nvPr>
        </p:nvSpPr>
        <p:spPr>
          <a:xfrm>
            <a:off x="1524000" y="3602038"/>
            <a:ext cx="9144000" cy="1655762"/>
          </a:xfrm>
          <a:prstGeom prst="rect">
            <a:avLst/>
          </a:prstGeom>
          <a:noFill/>
          <a:ln>
            <a:noFill/>
          </a:ln>
        </p:spPr>
        <p:txBody>
          <a:bodyPr wrap="square" lIns="91425" tIns="91425" rIns="91425" bIns="91425" anchor="t" anchorCtr="0"/>
          <a:lstStyle>
            <a:lvl1pPr marL="0" marR="0" lvl="0" indent="0" algn="ctr" rtl="0">
              <a:lnSpc>
                <a:spcPct val="90000"/>
              </a:lnSpc>
              <a:spcBef>
                <a:spcPts val="1000"/>
              </a:spcBef>
              <a:buClr>
                <a:schemeClr val="dk1"/>
              </a:buClr>
              <a:buSzPct val="100000"/>
              <a:buFont typeface="Arial"/>
              <a:buNone/>
              <a:defRPr sz="2400" b="0" i="0" u="none" strike="noStrike" cap="none">
                <a:solidFill>
                  <a:schemeClr val="dk1"/>
                </a:solidFill>
                <a:latin typeface="Calibri"/>
                <a:ea typeface="Calibri"/>
                <a:cs typeface="Calibri"/>
                <a:sym typeface="Calibri"/>
              </a:defRPr>
            </a:lvl1pPr>
            <a:lvl2pPr marL="457200" marR="0" lvl="1" indent="0" algn="ctr"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SzPct val="100000"/>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74" name="Shape 74"/>
          <p:cNvSpPr txBox="1">
            <a:spLocks noGrp="1"/>
          </p:cNvSpPr>
          <p:nvPr>
            <p:ph type="body" idx="1"/>
          </p:nvPr>
        </p:nvSpPr>
        <p:spPr>
          <a:xfrm rot="5400000">
            <a:off x="3920331" y="-1256506"/>
            <a:ext cx="4351338" cy="105156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Shape 75"/>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7133431" y="1956594"/>
            <a:ext cx="5811838" cy="26289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80" name="Shape 80"/>
          <p:cNvSpPr txBox="1">
            <a:spLocks noGrp="1"/>
          </p:cNvSpPr>
          <p:nvPr>
            <p:ph type="body" idx="1"/>
          </p:nvPr>
        </p:nvSpPr>
        <p:spPr>
          <a:xfrm rot="5400000">
            <a:off x="1799431" y="-596106"/>
            <a:ext cx="5811838" cy="77343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23" name="Shape 23"/>
          <p:cNvSpPr txBox="1">
            <a:spLocks noGrp="1"/>
          </p:cNvSpPr>
          <p:nvPr>
            <p:ph type="body" idx="1"/>
          </p:nvPr>
        </p:nvSpPr>
        <p:spPr>
          <a:xfrm>
            <a:off x="838200" y="1825625"/>
            <a:ext cx="10515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831850" y="1709738"/>
            <a:ext cx="10515600" cy="2852737"/>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ct val="100000"/>
              <a:buFont typeface="Calibri"/>
              <a:buNone/>
              <a:defRPr sz="60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29" name="Shape 29"/>
          <p:cNvSpPr txBox="1">
            <a:spLocks noGrp="1"/>
          </p:cNvSpPr>
          <p:nvPr>
            <p:ph type="body" idx="1"/>
          </p:nvPr>
        </p:nvSpPr>
        <p:spPr>
          <a:xfrm>
            <a:off x="831850" y="4589463"/>
            <a:ext cx="10515600" cy="1500187"/>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rgbClr val="888888"/>
              </a:buClr>
              <a:buSzPct val="100000"/>
              <a:buFont typeface="Arial"/>
              <a:buNone/>
              <a:defRPr sz="2400" b="0" i="0" u="none" strike="noStrike" cap="none">
                <a:solidFill>
                  <a:srgbClr val="888888"/>
                </a:solidFill>
                <a:latin typeface="Calibri"/>
                <a:ea typeface="Calibri"/>
                <a:cs typeface="Calibri"/>
                <a:sym typeface="Calibri"/>
              </a:defRPr>
            </a:lvl1pPr>
            <a:lvl2pPr marL="457200" marR="0" lvl="1" indent="0" algn="l" rtl="0">
              <a:lnSpc>
                <a:spcPct val="90000"/>
              </a:lnSpc>
              <a:spcBef>
                <a:spcPts val="500"/>
              </a:spcBef>
              <a:buClr>
                <a:srgbClr val="888888"/>
              </a:buClr>
              <a:buSzPct val="100000"/>
              <a:buFont typeface="Arial"/>
              <a:buNone/>
              <a:defRPr sz="2000" b="0" i="0" u="none" strike="noStrike" cap="none">
                <a:solidFill>
                  <a:srgbClr val="888888"/>
                </a:solidFill>
                <a:latin typeface="Calibri"/>
                <a:ea typeface="Calibri"/>
                <a:cs typeface="Calibri"/>
                <a:sym typeface="Calibri"/>
              </a:defRPr>
            </a:lvl2pPr>
            <a:lvl3pPr marL="914400" marR="0" lvl="2" indent="0" algn="l" rtl="0">
              <a:lnSpc>
                <a:spcPct val="90000"/>
              </a:lnSpc>
              <a:spcBef>
                <a:spcPts val="500"/>
              </a:spcBef>
              <a:buClr>
                <a:srgbClr val="888888"/>
              </a:buClr>
              <a:buSzPct val="100000"/>
              <a:buFont typeface="Arial"/>
              <a:buNone/>
              <a:defRPr sz="1800" b="0" i="0" u="none" strike="noStrike" cap="none">
                <a:solidFill>
                  <a:srgbClr val="888888"/>
                </a:solidFill>
                <a:latin typeface="Calibri"/>
                <a:ea typeface="Calibri"/>
                <a:cs typeface="Calibri"/>
                <a:sym typeface="Calibri"/>
              </a:defRPr>
            </a:lvl3pPr>
            <a:lvl4pPr marL="1371600" marR="0" lvl="3"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4pPr>
            <a:lvl5pPr marL="1828800" marR="0" lvl="4"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5pPr>
            <a:lvl6pPr marL="2286000" marR="0" lvl="5"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6pPr>
            <a:lvl7pPr marL="2743200" marR="0" lvl="6"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7pPr>
            <a:lvl8pPr marL="3200400" marR="0" lvl="7"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8pPr>
            <a:lvl9pPr marL="3657600" marR="0" lvl="8"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0" name="Shape 30"/>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35" name="Shape 35"/>
          <p:cNvSpPr txBox="1">
            <a:spLocks noGrp="1"/>
          </p:cNvSpPr>
          <p:nvPr>
            <p:ph type="body" idx="1"/>
          </p:nvPr>
        </p:nvSpPr>
        <p:spPr>
          <a:xfrm>
            <a:off x="838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body" idx="2"/>
          </p:nvPr>
        </p:nvSpPr>
        <p:spPr>
          <a:xfrm>
            <a:off x="6172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38" name="Shape 38"/>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839788"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42" name="Shape 42"/>
          <p:cNvSpPr txBox="1">
            <a:spLocks noGrp="1"/>
          </p:cNvSpPr>
          <p:nvPr>
            <p:ph type="body" idx="1"/>
          </p:nvPr>
        </p:nvSpPr>
        <p:spPr>
          <a:xfrm>
            <a:off x="839788" y="1681163"/>
            <a:ext cx="5157787" cy="823912"/>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ct val="100000"/>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body" idx="2"/>
          </p:nvPr>
        </p:nvSpPr>
        <p:spPr>
          <a:xfrm>
            <a:off x="839788" y="2505075"/>
            <a:ext cx="5157787" cy="368458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body" idx="3"/>
          </p:nvPr>
        </p:nvSpPr>
        <p:spPr>
          <a:xfrm>
            <a:off x="6172200" y="1681163"/>
            <a:ext cx="5183188" cy="823912"/>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ct val="100000"/>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5" name="Shape 45"/>
          <p:cNvSpPr txBox="1">
            <a:spLocks noGrp="1"/>
          </p:cNvSpPr>
          <p:nvPr>
            <p:ph type="body" idx="4"/>
          </p:nvPr>
        </p:nvSpPr>
        <p:spPr>
          <a:xfrm>
            <a:off x="6172200" y="2505075"/>
            <a:ext cx="5183188" cy="368458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6" name="Shape 46"/>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51" name="Shape 51"/>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4"/>
        <p:cNvGrpSpPr/>
        <p:nvPr/>
      </p:nvGrpSpPr>
      <p:grpSpPr>
        <a:xfrm>
          <a:off x="0" y="0"/>
          <a:ext cx="0" cy="0"/>
          <a:chOff x="0" y="0"/>
          <a:chExt cx="0" cy="0"/>
        </a:xfrm>
      </p:grpSpPr>
      <p:sp>
        <p:nvSpPr>
          <p:cNvPr id="55" name="Shape 55"/>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839788" y="457200"/>
            <a:ext cx="3932237"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ct val="100000"/>
              <a:buFont typeface="Calibri"/>
              <a:buNone/>
              <a:defRPr sz="32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60" name="Shape 60"/>
          <p:cNvSpPr txBox="1">
            <a:spLocks noGrp="1"/>
          </p:cNvSpPr>
          <p:nvPr>
            <p:ph type="body" idx="1"/>
          </p:nvPr>
        </p:nvSpPr>
        <p:spPr>
          <a:xfrm>
            <a:off x="5183188" y="987425"/>
            <a:ext cx="6172200" cy="4873625"/>
          </a:xfrm>
          <a:prstGeom prst="rect">
            <a:avLst/>
          </a:prstGeom>
          <a:noFill/>
          <a:ln>
            <a:noFill/>
          </a:ln>
        </p:spPr>
        <p:txBody>
          <a:bodyPr wrap="square" lIns="91425" tIns="91425" rIns="91425" bIns="91425" anchor="t" anchorCtr="0"/>
          <a:lstStyle>
            <a:lvl1pPr marL="228600" marR="0" lvl="0" indent="-25400" algn="l" rtl="0">
              <a:lnSpc>
                <a:spcPct val="90000"/>
              </a:lnSpc>
              <a:spcBef>
                <a:spcPts val="100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685800" marR="0" lvl="1" indent="-50800" algn="l" rtl="0">
              <a:lnSpc>
                <a:spcPct val="90000"/>
              </a:lnSpc>
              <a:spcBef>
                <a:spcPts val="5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2"/>
          </p:nvPr>
        </p:nvSpPr>
        <p:spPr>
          <a:xfrm>
            <a:off x="839788" y="2057400"/>
            <a:ext cx="3932237" cy="3811588"/>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ct val="100000"/>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839788" y="457200"/>
            <a:ext cx="3932237"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ct val="100000"/>
              <a:buFont typeface="Calibri"/>
              <a:buNone/>
              <a:defRPr sz="32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67" name="Shape 67"/>
          <p:cNvSpPr>
            <a:spLocks noGrp="1"/>
          </p:cNvSpPr>
          <p:nvPr>
            <p:ph type="pic" idx="2"/>
          </p:nvPr>
        </p:nvSpPr>
        <p:spPr>
          <a:xfrm>
            <a:off x="5183188" y="987425"/>
            <a:ext cx="6172200" cy="4873625"/>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ct val="100000"/>
              <a:buFont typeface="Arial"/>
              <a:buNone/>
              <a:defRPr sz="32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28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24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839788" y="2057400"/>
            <a:ext cx="3932237" cy="3811588"/>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ct val="100000"/>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9" name="Shape 69"/>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11" name="Shape 11"/>
          <p:cNvSpPr txBox="1">
            <a:spLocks noGrp="1"/>
          </p:cNvSpPr>
          <p:nvPr>
            <p:ph type="body" idx="1"/>
          </p:nvPr>
        </p:nvSpPr>
        <p:spPr>
          <a:xfrm>
            <a:off x="838200" y="1825625"/>
            <a:ext cx="10515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tags" Target="../tags/tag1.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10.mp4"/><Relationship Id="rId2" Type="http://schemas.openxmlformats.org/officeDocument/2006/relationships/tags" Target="../tags/tag10.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media" Target="../media/media11.mp4"/><Relationship Id="rId2" Type="http://schemas.openxmlformats.org/officeDocument/2006/relationships/tags" Target="../tags/tag11.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media" Target="../media/media12.mp4"/><Relationship Id="rId7" Type="http://schemas.openxmlformats.org/officeDocument/2006/relationships/image" Target="../media/image1.png"/><Relationship Id="rId2" Type="http://schemas.openxmlformats.org/officeDocument/2006/relationships/tags" Target="../tags/tag12.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image" Target="../media/image1.png"/><Relationship Id="rId2" Type="http://schemas.openxmlformats.org/officeDocument/2006/relationships/video" Target="../media/media13.mp4"/><Relationship Id="rId1" Type="http://schemas.microsoft.com/office/2007/relationships/media" Target="../media/media13.mp4"/><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1.png"/><Relationship Id="rId2" Type="http://schemas.openxmlformats.org/officeDocument/2006/relationships/video" Target="../media/media14.mp4"/><Relationship Id="rId1" Type="http://schemas.microsoft.com/office/2007/relationships/media" Target="../media/media14.mp4"/><Relationship Id="rId6" Type="http://schemas.openxmlformats.org/officeDocument/2006/relationships/image" Target="../media/image4.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media" Target="../media/media15.mp4"/><Relationship Id="rId7" Type="http://schemas.openxmlformats.org/officeDocument/2006/relationships/image" Target="../media/image1.png"/><Relationship Id="rId2" Type="http://schemas.openxmlformats.org/officeDocument/2006/relationships/tags" Target="../tags/tag15.xml"/><Relationship Id="rId1" Type="http://schemas.openxmlformats.org/officeDocument/2006/relationships/video" Target="NULL" TargetMode="External"/><Relationship Id="rId6" Type="http://schemas.openxmlformats.org/officeDocument/2006/relationships/image" Target="../media/image5.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media" Target="../media/media16.mp4"/><Relationship Id="rId7" Type="http://schemas.openxmlformats.org/officeDocument/2006/relationships/image" Target="../media/image1.png"/><Relationship Id="rId2" Type="http://schemas.openxmlformats.org/officeDocument/2006/relationships/tags" Target="../tags/tag16.xml"/><Relationship Id="rId1" Type="http://schemas.openxmlformats.org/officeDocument/2006/relationships/video" Target="NULL" TargetMode="External"/><Relationship Id="rId6" Type="http://schemas.openxmlformats.org/officeDocument/2006/relationships/image" Target="../media/image6.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media" Target="../media/media17.mp4"/><Relationship Id="rId7" Type="http://schemas.openxmlformats.org/officeDocument/2006/relationships/image" Target="../media/image1.png"/><Relationship Id="rId2" Type="http://schemas.openxmlformats.org/officeDocument/2006/relationships/tags" Target="../tags/tag17.xml"/><Relationship Id="rId1" Type="http://schemas.openxmlformats.org/officeDocument/2006/relationships/video" Target="NULL" TargetMode="External"/><Relationship Id="rId6" Type="http://schemas.openxmlformats.org/officeDocument/2006/relationships/image" Target="../media/image7.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media" Target="../media/media18.mp4"/><Relationship Id="rId7" Type="http://schemas.openxmlformats.org/officeDocument/2006/relationships/image" Target="../media/image1.png"/><Relationship Id="rId2" Type="http://schemas.openxmlformats.org/officeDocument/2006/relationships/tags" Target="../tags/tag18.xml"/><Relationship Id="rId1" Type="http://schemas.openxmlformats.org/officeDocument/2006/relationships/video" Target="NULL" TargetMode="External"/><Relationship Id="rId6" Type="http://schemas.openxmlformats.org/officeDocument/2006/relationships/image" Target="../media/image8.png"/><Relationship Id="rId5" Type="http://schemas.openxmlformats.org/officeDocument/2006/relationships/notesSlide" Target="../notesSlides/notesSlide19.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media" Target="../media/media2.mp4"/><Relationship Id="rId2" Type="http://schemas.openxmlformats.org/officeDocument/2006/relationships/tags" Target="../tags/tag2.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media" Target="../media/media19.mp4"/><Relationship Id="rId2" Type="http://schemas.openxmlformats.org/officeDocument/2006/relationships/tags" Target="../tags/tag19.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20.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media" Target="../media/media3.mp4"/><Relationship Id="rId2" Type="http://schemas.openxmlformats.org/officeDocument/2006/relationships/tags" Target="../tags/tag3.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kaggle.com/zusmani/us-mass-shootings-last-50-years" TargetMode="External"/><Relationship Id="rId3" Type="http://schemas.microsoft.com/office/2007/relationships/media" Target="../media/media4.mp4"/><Relationship Id="rId7" Type="http://schemas.openxmlformats.org/officeDocument/2006/relationships/hyperlink" Target="https://www.ncbi.nlm.nih.gov/pubmed/25085235" TargetMode="External"/><Relationship Id="rId2" Type="http://schemas.openxmlformats.org/officeDocument/2006/relationships/tags" Target="../tags/tag4.xml"/><Relationship Id="rId1" Type="http://schemas.openxmlformats.org/officeDocument/2006/relationships/video" Target="NULL" TargetMode="External"/><Relationship Id="rId6" Type="http://schemas.openxmlformats.org/officeDocument/2006/relationships/hyperlink" Target="https://www.ncbi.nlm.nih.gov/pmc/articles/PMC4318286/" TargetMode="External"/><Relationship Id="rId5" Type="http://schemas.openxmlformats.org/officeDocument/2006/relationships/notesSlide" Target="../notesSlides/notesSlide4.xml"/><Relationship Id="rId4" Type="http://schemas.openxmlformats.org/officeDocument/2006/relationships/slideLayout" Target="../slideLayouts/slideLayout2.xml"/><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microsoft.com/office/2007/relationships/media" Target="../media/media5.mp4"/><Relationship Id="rId2" Type="http://schemas.openxmlformats.org/officeDocument/2006/relationships/tags" Target="../tags/tag5.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media" Target="../media/media6.mp4"/><Relationship Id="rId7" Type="http://schemas.openxmlformats.org/officeDocument/2006/relationships/image" Target="../media/image1.png"/><Relationship Id="rId2" Type="http://schemas.openxmlformats.org/officeDocument/2006/relationships/tags" Target="../tags/tag6.xml"/><Relationship Id="rId1" Type="http://schemas.openxmlformats.org/officeDocument/2006/relationships/video" Target="NULL" TargetMode="External"/><Relationship Id="rId6" Type="http://schemas.openxmlformats.org/officeDocument/2006/relationships/hyperlink" Target="https://www.kaggle.com/zusmani/us-mass-shootings-last-50-years" TargetMode="External"/><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media" Target="../media/media7.mp4"/><Relationship Id="rId2" Type="http://schemas.openxmlformats.org/officeDocument/2006/relationships/tags" Target="../tags/tag7.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media" Target="../media/media8.mp4"/><Relationship Id="rId2" Type="http://schemas.openxmlformats.org/officeDocument/2006/relationships/tags" Target="../tags/tag8.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media" Target="../media/media9.mp4"/><Relationship Id="rId2" Type="http://schemas.openxmlformats.org/officeDocument/2006/relationships/tags" Target="../tags/tag9.xml"/><Relationship Id="rId1" Type="http://schemas.openxmlformats.org/officeDocument/2006/relationships/video" Target="NULL" TargetMode="External"/><Relationship Id="rId6" Type="http://schemas.openxmlformats.org/officeDocument/2006/relationships/image" Target="../media/image1.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txBox="1">
            <a:spLocks noGrp="1"/>
          </p:cNvSpPr>
          <p:nvPr>
            <p:ph type="ctrTitle"/>
          </p:nvPr>
        </p:nvSpPr>
        <p:spPr>
          <a:xfrm>
            <a:off x="1524000" y="705675"/>
            <a:ext cx="9144000" cy="2387600"/>
          </a:xfrm>
          <a:prstGeom prst="rect">
            <a:avLst/>
          </a:prstGeom>
          <a:noFill/>
          <a:ln>
            <a:noFill/>
          </a:ln>
        </p:spPr>
        <p:txBody>
          <a:bodyPr wrap="square" lIns="91425" tIns="45700" rIns="91425" bIns="45700" anchor="b" anchorCtr="0">
            <a:noAutofit/>
          </a:bodyPr>
          <a:lstStyle/>
          <a:p>
            <a:pPr marL="0" marR="0" lvl="0" indent="-381000" algn="ctr" rtl="0">
              <a:lnSpc>
                <a:spcPct val="90000"/>
              </a:lnSpc>
              <a:spcBef>
                <a:spcPts val="0"/>
              </a:spcBef>
              <a:buClr>
                <a:schemeClr val="dk1"/>
              </a:buClr>
              <a:buSzPct val="100000"/>
              <a:buFont typeface="Calibri"/>
              <a:buNone/>
            </a:pPr>
            <a:r>
              <a:rPr lang="en-US" sz="6000" b="0" i="0" u="none" strike="noStrike" cap="none">
                <a:solidFill>
                  <a:schemeClr val="dk1"/>
                </a:solidFill>
                <a:latin typeface="Calibri"/>
                <a:ea typeface="Calibri"/>
                <a:cs typeface="Calibri"/>
                <a:sym typeface="Calibri"/>
              </a:rPr>
              <a:t>US Mass Shootings Exploratory Analytics</a:t>
            </a:r>
          </a:p>
        </p:txBody>
      </p:sp>
      <p:sp>
        <p:nvSpPr>
          <p:cNvPr id="89" name="Shape 89"/>
          <p:cNvSpPr txBox="1">
            <a:spLocks noGrp="1"/>
          </p:cNvSpPr>
          <p:nvPr>
            <p:ph type="subTitle" idx="1"/>
          </p:nvPr>
        </p:nvSpPr>
        <p:spPr>
          <a:xfrm>
            <a:off x="1524000" y="3602038"/>
            <a:ext cx="9144000" cy="1655762"/>
          </a:xfrm>
          <a:prstGeom prst="rect">
            <a:avLst/>
          </a:prstGeom>
          <a:noFill/>
          <a:ln>
            <a:noFill/>
          </a:ln>
        </p:spPr>
        <p:txBody>
          <a:bodyPr wrap="square" lIns="91425" tIns="45700" rIns="91425" bIns="45700" anchor="t" anchorCtr="0">
            <a:noAutofit/>
          </a:bodyPr>
          <a:lstStyle/>
          <a:p>
            <a:pPr marL="0" marR="0" lvl="0" indent="-152400" algn="r" rtl="0">
              <a:lnSpc>
                <a:spcPct val="90000"/>
              </a:lnSpc>
              <a:spcBef>
                <a:spcPts val="0"/>
              </a:spcBef>
              <a:spcAft>
                <a:spcPts val="0"/>
              </a:spcAft>
              <a:buClr>
                <a:schemeClr val="dk1"/>
              </a:buClr>
              <a:buSzPct val="100000"/>
              <a:buFont typeface="Arial"/>
              <a:buNone/>
            </a:pPr>
            <a:r>
              <a:rPr lang="en-US" sz="2400" b="0" i="1" u="none" strike="noStrike" cap="none">
                <a:solidFill>
                  <a:schemeClr val="dk1"/>
                </a:solidFill>
                <a:latin typeface="Calibri"/>
                <a:ea typeface="Calibri"/>
                <a:cs typeface="Calibri"/>
                <a:sym typeface="Calibri"/>
              </a:rPr>
              <a:t>Team Member Name: </a:t>
            </a:r>
            <a:r>
              <a:rPr lang="en-US" sz="2400" b="1" i="1" u="none" strike="noStrike" cap="none">
                <a:solidFill>
                  <a:schemeClr val="dk1"/>
                </a:solidFill>
                <a:latin typeface="Calibri"/>
                <a:ea typeface="Calibri"/>
                <a:cs typeface="Calibri"/>
                <a:sym typeface="Calibri"/>
              </a:rPr>
              <a:t>Sneha Godbole</a:t>
            </a:r>
          </a:p>
          <a:p>
            <a:pPr marL="0" marR="0" lvl="0" indent="-152400" algn="r" rtl="0">
              <a:lnSpc>
                <a:spcPct val="90000"/>
              </a:lnSpc>
              <a:spcBef>
                <a:spcPts val="1000"/>
              </a:spcBef>
              <a:spcAft>
                <a:spcPts val="0"/>
              </a:spcAft>
              <a:buClr>
                <a:schemeClr val="dk1"/>
              </a:buClr>
              <a:buSzPct val="100000"/>
              <a:buFont typeface="Arial"/>
              <a:buNone/>
            </a:pPr>
            <a:r>
              <a:rPr lang="en-US" sz="2400" b="0" i="1" u="none" strike="noStrike" cap="none">
                <a:solidFill>
                  <a:schemeClr val="dk1"/>
                </a:solidFill>
                <a:latin typeface="Calibri"/>
                <a:ea typeface="Calibri"/>
                <a:cs typeface="Calibri"/>
                <a:sym typeface="Calibri"/>
              </a:rPr>
              <a:t>Email id: </a:t>
            </a:r>
            <a:r>
              <a:rPr lang="en-US" sz="2400" b="1" i="1" u="none" strike="noStrike" cap="none">
                <a:solidFill>
                  <a:schemeClr val="dk1"/>
                </a:solidFill>
                <a:latin typeface="Calibri"/>
                <a:ea typeface="Calibri"/>
                <a:cs typeface="Calibri"/>
                <a:sym typeface="Calibri"/>
              </a:rPr>
              <a:t>snegodbo@umail.iu.edu</a:t>
            </a:r>
          </a:p>
          <a:p>
            <a:pPr marL="0" marR="0" lvl="0" indent="-152400" algn="r" rtl="0">
              <a:lnSpc>
                <a:spcPct val="90000"/>
              </a:lnSpc>
              <a:spcBef>
                <a:spcPts val="1000"/>
              </a:spcBef>
              <a:buClr>
                <a:schemeClr val="dk1"/>
              </a:buClr>
              <a:buSzPct val="100000"/>
              <a:buFont typeface="Arial"/>
              <a:buNone/>
            </a:pPr>
            <a:endParaRPr sz="2400" b="0" i="0" u="none" strike="noStrike" cap="none">
              <a:solidFill>
                <a:schemeClr val="dk1"/>
              </a:solidFill>
              <a:latin typeface="Calibri"/>
              <a:ea typeface="Calibri"/>
              <a:cs typeface="Calibri"/>
              <a:sym typeface="Calibri"/>
            </a:endParaRPr>
          </a:p>
        </p:txBody>
      </p:sp>
      <p:pic>
        <p:nvPicPr>
          <p:cNvPr id="2" name="tmpBA32">
            <a:hlinkClick r:id="" action="ppaction://media"/>
            <a:extLst>
              <a:ext uri="{FF2B5EF4-FFF2-40B4-BE49-F238E27FC236}">
                <a16:creationId xmlns:a16="http://schemas.microsoft.com/office/drawing/2014/main" id="{8E148D61-D3EA-4B77-A50C-264594658E72}"/>
              </a:ext>
            </a:extLst>
          </p:cNvPr>
          <p:cNvPicPr>
            <a:picLocks noChangeAspect="1"/>
          </p:cNvPicPr>
          <p:nvPr>
            <a:videoFile r:link="rId1"/>
            <p:custDataLst>
              <p:tags r:id="rId2"/>
            </p:custDataLst>
            <p:extLst>
              <p:ext uri="{DAA4B4D4-6D71-4841-9C94-3DE7FCFB9230}">
                <p14:media xmlns:p14="http://schemas.microsoft.com/office/powerpoint/2010/main" r:embed="rId3">
                  <p14:trim end="10.2743"/>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739"/>
    </mc:Choice>
    <mc:Fallback xmlns="">
      <p:transition spd="slow" advTm="11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Implementation Approach / Methods</a:t>
            </a:r>
          </a:p>
        </p:txBody>
      </p:sp>
      <p:sp>
        <p:nvSpPr>
          <p:cNvPr id="149" name="Shape 149"/>
          <p:cNvSpPr txBox="1">
            <a:spLocks noGrp="1"/>
          </p:cNvSpPr>
          <p:nvPr>
            <p:ph type="body" idx="1"/>
          </p:nvPr>
        </p:nvSpPr>
        <p:spPr>
          <a:xfrm>
            <a:off x="838200" y="1364566"/>
            <a:ext cx="10515600" cy="5493434"/>
          </a:xfrm>
          <a:prstGeom prst="rect">
            <a:avLst/>
          </a:prstGeom>
          <a:noFill/>
          <a:ln>
            <a:noFill/>
          </a:ln>
        </p:spPr>
        <p:txBody>
          <a:bodyPr wrap="square" lIns="91425" tIns="45700" rIns="91425" bIns="45700" anchor="t" anchorCtr="0">
            <a:noAutofit/>
          </a:bodyPr>
          <a:lstStyle/>
          <a:p>
            <a:pPr marL="685800" marR="0" lvl="1" indent="-228600" algn="l" rtl="0">
              <a:lnSpc>
                <a:spcPct val="90000"/>
              </a:lnSpc>
              <a:spcBef>
                <a:spcPts val="500"/>
              </a:spcBef>
              <a:spcAft>
                <a:spcPts val="0"/>
              </a:spcAft>
              <a:buClr>
                <a:schemeClr val="dk1"/>
              </a:buClr>
              <a:buSzPct val="100000"/>
              <a:buFont typeface="Arial"/>
              <a:buChar char="•"/>
            </a:pPr>
            <a:endParaRPr lang="en-US" sz="2000" b="0" i="0" u="none" strike="noStrike" cap="none" dirty="0">
              <a:solidFill>
                <a:schemeClr val="dk1"/>
              </a:solidFill>
              <a:latin typeface="Calibri"/>
              <a:ea typeface="Calibri"/>
              <a:cs typeface="Calibri"/>
              <a:sym typeface="Calibri"/>
            </a:endParaRPr>
          </a:p>
          <a:p>
            <a:pPr lvl="0" indent="-228600">
              <a:spcBef>
                <a:spcPts val="0"/>
              </a:spcBef>
            </a:pPr>
            <a:r>
              <a:rPr lang="en-US" sz="2000" dirty="0"/>
              <a:t>Causes of Attacks</a:t>
            </a:r>
          </a:p>
          <a:p>
            <a:pPr lvl="1" indent="-228600"/>
            <a:r>
              <a:rPr lang="en-US" sz="2000" dirty="0"/>
              <a:t>Analysis and visualization of different causes behind the attack, for all the years preset in the dataset.</a:t>
            </a:r>
          </a:p>
          <a:p>
            <a:pPr lvl="0" indent="-228600"/>
            <a:r>
              <a:rPr lang="en-US" sz="2000" dirty="0"/>
              <a:t>Implementation Approach</a:t>
            </a:r>
          </a:p>
          <a:p>
            <a:pPr lvl="1" indent="-228600"/>
            <a:r>
              <a:rPr lang="en-US" sz="2000" dirty="0"/>
              <a:t>I have calculated causes of attack by grouping the attacks by “Cause”. I have</a:t>
            </a:r>
            <a:r>
              <a:rPr lang="en-US" sz="2000" b="1" dirty="0"/>
              <a:t> </a:t>
            </a:r>
            <a:r>
              <a:rPr lang="en-US" sz="2000" dirty="0"/>
              <a:t>and visualized the insight using simple </a:t>
            </a:r>
            <a:r>
              <a:rPr lang="en-US" sz="2000" b="1" dirty="0"/>
              <a:t>Bar Chart</a:t>
            </a:r>
            <a:r>
              <a:rPr lang="en-US" sz="2000" dirty="0"/>
              <a:t>. </a:t>
            </a:r>
          </a:p>
          <a:p>
            <a:pPr marL="457200" lvl="1" indent="0">
              <a:buNone/>
            </a:pPr>
            <a:endParaRPr lang="en-US" sz="2000" dirty="0"/>
          </a:p>
          <a:p>
            <a:pPr lvl="0" indent="-228600">
              <a:spcBef>
                <a:spcPts val="0"/>
              </a:spcBef>
            </a:pPr>
            <a:r>
              <a:rPr lang="en-US" sz="2000" dirty="0"/>
              <a:t>Overall No. of Attacks per Weekdays</a:t>
            </a:r>
          </a:p>
          <a:p>
            <a:pPr lvl="1" indent="-228600"/>
            <a:r>
              <a:rPr lang="en-US" sz="2000" dirty="0"/>
              <a:t>Analysis and visualization of attacks happened over weekends vs weekdays, for all the years preset in the dataset.</a:t>
            </a:r>
          </a:p>
          <a:p>
            <a:pPr lvl="0" indent="-228600"/>
            <a:r>
              <a:rPr lang="en-US" sz="2000" dirty="0"/>
              <a:t>Implementation Approach</a:t>
            </a:r>
          </a:p>
          <a:p>
            <a:pPr lvl="1" indent="-228600"/>
            <a:r>
              <a:rPr lang="en-US" sz="2000" dirty="0"/>
              <a:t>From the “Date” column from dataset, I have calculated the number of attacks over the weekend by using pandas </a:t>
            </a:r>
            <a:r>
              <a:rPr lang="en-US" sz="2000" dirty="0" err="1"/>
              <a:t>DateTime</a:t>
            </a:r>
            <a:r>
              <a:rPr lang="en-US" sz="2000" dirty="0"/>
              <a:t> property “</a:t>
            </a:r>
            <a:r>
              <a:rPr lang="en-US" sz="2000" dirty="0" err="1"/>
              <a:t>DayofWeek</a:t>
            </a:r>
            <a:r>
              <a:rPr lang="en-US" sz="2000" dirty="0"/>
              <a:t>”.</a:t>
            </a:r>
          </a:p>
          <a:p>
            <a:pPr lvl="2" indent="-228600"/>
            <a:r>
              <a:rPr lang="en-US" dirty="0"/>
              <a:t>For example: </a:t>
            </a:r>
          </a:p>
          <a:p>
            <a:pPr lvl="3" indent="-228600"/>
            <a:r>
              <a:rPr lang="en-US" sz="2000" dirty="0"/>
              <a:t>weekday = </a:t>
            </a:r>
            <a:r>
              <a:rPr lang="en-US" sz="2000" dirty="0" err="1"/>
              <a:t>date.dt.dayofweek</a:t>
            </a:r>
            <a:r>
              <a:rPr lang="en-US" sz="2000" dirty="0"/>
              <a:t> / 5 == 1.</a:t>
            </a:r>
          </a:p>
          <a:p>
            <a:pPr lvl="1" indent="-228600"/>
            <a:r>
              <a:rPr lang="en-US" sz="2000" dirty="0"/>
              <a:t> I have</a:t>
            </a:r>
            <a:r>
              <a:rPr lang="en-US" sz="2000" b="1" dirty="0"/>
              <a:t> </a:t>
            </a:r>
            <a:r>
              <a:rPr lang="en-US" sz="2000" dirty="0"/>
              <a:t>and visualized the insight using </a:t>
            </a:r>
            <a:r>
              <a:rPr lang="en-US" sz="2000" b="1" dirty="0"/>
              <a:t>Pie Chart</a:t>
            </a:r>
            <a:r>
              <a:rPr lang="en-US" sz="2000" dirty="0"/>
              <a:t>.</a:t>
            </a:r>
          </a:p>
          <a:p>
            <a:pPr marL="457200" marR="0" lvl="1" indent="0" algn="l" rtl="0">
              <a:lnSpc>
                <a:spcPct val="90000"/>
              </a:lnSpc>
              <a:spcBef>
                <a:spcPts val="500"/>
              </a:spcBef>
              <a:spcAft>
                <a:spcPts val="0"/>
              </a:spcAft>
              <a:buClr>
                <a:schemeClr val="dk1"/>
              </a:buClr>
              <a:buSzPct val="100000"/>
              <a:buNone/>
            </a:pPr>
            <a:endParaRPr lang="en-US" sz="2000" b="0" i="0" u="none" strike="noStrike" cap="none" dirty="0">
              <a:solidFill>
                <a:schemeClr val="dk1"/>
              </a:solidFill>
              <a:latin typeface="Calibri"/>
              <a:ea typeface="Calibri"/>
              <a:cs typeface="Calibri"/>
              <a:sym typeface="Calibri"/>
            </a:endParaRPr>
          </a:p>
          <a:p>
            <a:pPr marL="685800" marR="0" lvl="1" indent="-228600" algn="l" rtl="0">
              <a:lnSpc>
                <a:spcPct val="90000"/>
              </a:lnSpc>
              <a:spcBef>
                <a:spcPts val="500"/>
              </a:spcBef>
              <a:spcAft>
                <a:spcPts val="0"/>
              </a:spcAft>
              <a:buClr>
                <a:schemeClr val="dk1"/>
              </a:buClr>
              <a:buSzPct val="100000"/>
              <a:buFont typeface="Arial"/>
              <a:buNone/>
            </a:pPr>
            <a:endParaRPr sz="2000" b="0" i="0" u="none" strike="noStrike" cap="none" dirty="0">
              <a:solidFill>
                <a:schemeClr val="dk1"/>
              </a:solidFill>
              <a:latin typeface="Calibri"/>
              <a:ea typeface="Calibri"/>
              <a:cs typeface="Calibri"/>
              <a:sym typeface="Calibri"/>
            </a:endParaRPr>
          </a:p>
          <a:p>
            <a:pPr marL="685800" marR="0" lvl="1" indent="-228600" algn="l" rtl="0">
              <a:lnSpc>
                <a:spcPct val="90000"/>
              </a:lnSpc>
              <a:spcBef>
                <a:spcPts val="500"/>
              </a:spcBef>
              <a:buClr>
                <a:schemeClr val="dk1"/>
              </a:buClr>
              <a:buSzPct val="100000"/>
              <a:buFont typeface="Arial"/>
              <a:buNone/>
            </a:pPr>
            <a:endParaRPr sz="2000" b="0" i="0" u="none" strike="noStrike" cap="none" dirty="0">
              <a:solidFill>
                <a:schemeClr val="dk1"/>
              </a:solidFill>
              <a:latin typeface="Calibri"/>
              <a:ea typeface="Calibri"/>
              <a:cs typeface="Calibri"/>
              <a:sym typeface="Calibri"/>
            </a:endParaRPr>
          </a:p>
        </p:txBody>
      </p:sp>
      <p:pic>
        <p:nvPicPr>
          <p:cNvPr id="2" name="tmpFC57">
            <a:hlinkClick r:id="" action="ppaction://media"/>
            <a:extLst>
              <a:ext uri="{FF2B5EF4-FFF2-40B4-BE49-F238E27FC236}">
                <a16:creationId xmlns:a16="http://schemas.microsoft.com/office/drawing/2014/main" id="{FC19C623-1970-45FB-9B53-5B4CFB8119E6}"/>
              </a:ext>
            </a:extLst>
          </p:cNvPr>
          <p:cNvPicPr>
            <a:picLocks noChangeAspect="1"/>
          </p:cNvPicPr>
          <p:nvPr>
            <a:videoFile r:link="rId1"/>
            <p:custDataLst>
              <p:tags r:id="rId2"/>
            </p:custDataLst>
            <p:extLst>
              <p:ext uri="{DAA4B4D4-6D71-4841-9C94-3DE7FCFB9230}">
                <p14:media xmlns:p14="http://schemas.microsoft.com/office/powerpoint/2010/main" r:embed="rId3">
                  <p14:trim end="36.0249"/>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173"/>
    </mc:Choice>
    <mc:Fallback xmlns="">
      <p:transition spd="slow" advTm="151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Implementation Approach / Methods</a:t>
            </a:r>
          </a:p>
        </p:txBody>
      </p:sp>
      <p:sp>
        <p:nvSpPr>
          <p:cNvPr id="167" name="Shape 167"/>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ct val="100000"/>
              <a:buFont typeface="Arial"/>
              <a:buChar char="•"/>
            </a:pPr>
            <a:r>
              <a:rPr lang="en-US" sz="2800" b="0" i="0" u="none" strike="noStrike" cap="none" dirty="0">
                <a:solidFill>
                  <a:schemeClr val="dk1"/>
                </a:solidFill>
                <a:latin typeface="Calibri"/>
                <a:ea typeface="Calibri"/>
                <a:cs typeface="Calibri"/>
                <a:sym typeface="Calibri"/>
              </a:rPr>
              <a:t>Tools &amp; Technologies</a:t>
            </a:r>
          </a:p>
          <a:p>
            <a:pPr marL="685800" marR="0" lvl="1" indent="-228600" algn="l" rtl="0">
              <a:lnSpc>
                <a:spcPct val="90000"/>
              </a:lnSpc>
              <a:spcBef>
                <a:spcPts val="500"/>
              </a:spcBef>
              <a:spcAft>
                <a:spcPts val="0"/>
              </a:spcAft>
              <a:buClr>
                <a:schemeClr val="dk1"/>
              </a:buClr>
              <a:buSzPct val="100000"/>
              <a:buFont typeface="Arial"/>
              <a:buChar char="•"/>
            </a:pPr>
            <a:r>
              <a:rPr lang="en-US" sz="2400" b="0" i="0" u="none" strike="noStrike" cap="none" dirty="0">
                <a:solidFill>
                  <a:schemeClr val="dk1"/>
                </a:solidFill>
                <a:latin typeface="Calibri"/>
                <a:ea typeface="Calibri"/>
                <a:cs typeface="Calibri"/>
                <a:sym typeface="Calibri"/>
              </a:rPr>
              <a:t>I used following tools and technologies for the implementation – </a:t>
            </a:r>
          </a:p>
          <a:p>
            <a:pPr marL="1143000" marR="0" lvl="2" indent="-228600" algn="l" rtl="0">
              <a:lnSpc>
                <a:spcPct val="90000"/>
              </a:lnSpc>
              <a:spcBef>
                <a:spcPts val="500"/>
              </a:spcBef>
              <a:spcAft>
                <a:spcPts val="0"/>
              </a:spcAft>
              <a:buClr>
                <a:schemeClr val="dk1"/>
              </a:buClr>
              <a:buSzPct val="100000"/>
              <a:buFont typeface="Arial"/>
              <a:buChar char="•"/>
            </a:pPr>
            <a:r>
              <a:rPr lang="en-US" sz="2000" b="0" i="0" u="none" strike="noStrike" cap="none" dirty="0">
                <a:solidFill>
                  <a:schemeClr val="dk1"/>
                </a:solidFill>
                <a:latin typeface="Calibri"/>
                <a:ea typeface="Calibri"/>
                <a:cs typeface="Calibri"/>
                <a:sym typeface="Calibri"/>
              </a:rPr>
              <a:t>Python </a:t>
            </a:r>
          </a:p>
          <a:p>
            <a:pPr marL="1143000" marR="0" lvl="2" indent="-228600" algn="l" rtl="0">
              <a:lnSpc>
                <a:spcPct val="90000"/>
              </a:lnSpc>
              <a:spcBef>
                <a:spcPts val="500"/>
              </a:spcBef>
              <a:spcAft>
                <a:spcPts val="0"/>
              </a:spcAft>
              <a:buClr>
                <a:schemeClr val="dk1"/>
              </a:buClr>
              <a:buSzPct val="100000"/>
              <a:buFont typeface="Arial"/>
              <a:buChar char="•"/>
            </a:pPr>
            <a:r>
              <a:rPr lang="en-US" sz="2000" b="0" i="0" u="none" strike="noStrike" cap="none" dirty="0">
                <a:solidFill>
                  <a:schemeClr val="dk1"/>
                </a:solidFill>
                <a:latin typeface="Calibri"/>
                <a:ea typeface="Calibri"/>
                <a:cs typeface="Calibri"/>
                <a:sym typeface="Calibri"/>
              </a:rPr>
              <a:t>Panda Libraries</a:t>
            </a:r>
          </a:p>
          <a:p>
            <a:pPr marL="1143000" marR="0" lvl="2" indent="-228600" algn="l" rtl="0">
              <a:lnSpc>
                <a:spcPct val="90000"/>
              </a:lnSpc>
              <a:spcBef>
                <a:spcPts val="500"/>
              </a:spcBef>
              <a:spcAft>
                <a:spcPts val="0"/>
              </a:spcAft>
              <a:buClr>
                <a:schemeClr val="dk1"/>
              </a:buClr>
              <a:buSzPct val="100000"/>
              <a:buFont typeface="Arial"/>
              <a:buChar char="•"/>
            </a:pPr>
            <a:r>
              <a:rPr lang="en-US" sz="2000" b="0" i="0" u="none" strike="noStrike" cap="none" dirty="0" err="1">
                <a:solidFill>
                  <a:schemeClr val="dk1"/>
                </a:solidFill>
                <a:latin typeface="Calibri"/>
                <a:ea typeface="Calibri"/>
                <a:cs typeface="Calibri"/>
                <a:sym typeface="Calibri"/>
              </a:rPr>
              <a:t>MatplotLib</a:t>
            </a:r>
            <a:endParaRPr lang="en-US" sz="2000" b="0" i="0" u="none" strike="noStrike" cap="none" dirty="0">
              <a:solidFill>
                <a:schemeClr val="dk1"/>
              </a:solidFill>
              <a:latin typeface="Calibri"/>
              <a:ea typeface="Calibri"/>
              <a:cs typeface="Calibri"/>
              <a:sym typeface="Calibri"/>
            </a:endParaRPr>
          </a:p>
          <a:p>
            <a:pPr marL="1143000" marR="0" lvl="2" indent="-228600" algn="l" rtl="0">
              <a:lnSpc>
                <a:spcPct val="90000"/>
              </a:lnSpc>
              <a:spcBef>
                <a:spcPts val="500"/>
              </a:spcBef>
              <a:spcAft>
                <a:spcPts val="0"/>
              </a:spcAft>
              <a:buClr>
                <a:schemeClr val="dk1"/>
              </a:buClr>
              <a:buSzPct val="100000"/>
              <a:buFont typeface="Arial"/>
              <a:buChar char="•"/>
            </a:pPr>
            <a:r>
              <a:rPr lang="en-US" sz="2000" b="0" i="0" u="none" strike="noStrike" cap="none" dirty="0" err="1">
                <a:solidFill>
                  <a:schemeClr val="dk1"/>
                </a:solidFill>
                <a:latin typeface="Calibri"/>
                <a:ea typeface="Calibri"/>
                <a:cs typeface="Calibri"/>
                <a:sym typeface="Calibri"/>
              </a:rPr>
              <a:t>Jupyter</a:t>
            </a:r>
            <a:r>
              <a:rPr lang="en-US" sz="2000" b="0" i="0" u="none" strike="noStrike" cap="none">
                <a:solidFill>
                  <a:schemeClr val="dk1"/>
                </a:solidFill>
                <a:latin typeface="Calibri"/>
                <a:ea typeface="Calibri"/>
                <a:cs typeface="Calibri"/>
                <a:sym typeface="Calibri"/>
              </a:rPr>
              <a:t> Notebook</a:t>
            </a:r>
          </a:p>
          <a:p>
            <a:pPr marL="1143000" marR="0" lvl="2" indent="-228600" algn="l" rtl="0">
              <a:lnSpc>
                <a:spcPct val="90000"/>
              </a:lnSpc>
              <a:spcBef>
                <a:spcPts val="500"/>
              </a:spcBef>
              <a:spcAft>
                <a:spcPts val="0"/>
              </a:spcAft>
              <a:buClr>
                <a:schemeClr val="dk1"/>
              </a:buClr>
              <a:buSzPct val="100000"/>
              <a:buFont typeface="Arial"/>
              <a:buChar char="•"/>
            </a:pPr>
            <a:r>
              <a:rPr lang="en-US" sz="2000" b="0" i="0" u="none" strike="noStrike" cap="none" dirty="0" err="1">
                <a:solidFill>
                  <a:schemeClr val="dk1"/>
                </a:solidFill>
                <a:latin typeface="Calibri"/>
                <a:ea typeface="Calibri"/>
                <a:cs typeface="Calibri"/>
                <a:sym typeface="Calibri"/>
              </a:rPr>
              <a:t>Plotply</a:t>
            </a:r>
            <a:endParaRPr lang="en-US" sz="2000" b="0" i="0" u="none" strike="noStrike" cap="none" dirty="0">
              <a:solidFill>
                <a:schemeClr val="dk1"/>
              </a:solidFill>
              <a:latin typeface="Calibri"/>
              <a:ea typeface="Calibri"/>
              <a:cs typeface="Calibri"/>
              <a:sym typeface="Calibri"/>
            </a:endParaRPr>
          </a:p>
          <a:p>
            <a:pPr marL="1143000" marR="0" lvl="2" indent="-228600" algn="l" rtl="0">
              <a:lnSpc>
                <a:spcPct val="90000"/>
              </a:lnSpc>
              <a:spcBef>
                <a:spcPts val="500"/>
              </a:spcBef>
              <a:spcAft>
                <a:spcPts val="0"/>
              </a:spcAft>
              <a:buClr>
                <a:schemeClr val="dk1"/>
              </a:buClr>
              <a:buSzPct val="100000"/>
              <a:buFont typeface="Arial"/>
              <a:buChar char="•"/>
            </a:pPr>
            <a:r>
              <a:rPr lang="en-US" sz="2000" b="0" i="0" u="none" strike="noStrike" cap="none" dirty="0" err="1">
                <a:solidFill>
                  <a:schemeClr val="dk1"/>
                </a:solidFill>
                <a:latin typeface="Calibri"/>
                <a:ea typeface="Calibri"/>
                <a:cs typeface="Calibri"/>
                <a:sym typeface="Calibri"/>
              </a:rPr>
              <a:t>Numpy</a:t>
            </a:r>
            <a:endParaRPr lang="en-US" sz="2000" b="0" i="0" u="none" strike="noStrike" cap="none" dirty="0">
              <a:solidFill>
                <a:schemeClr val="dk1"/>
              </a:solidFill>
              <a:latin typeface="Calibri"/>
              <a:ea typeface="Calibri"/>
              <a:cs typeface="Calibri"/>
              <a:sym typeface="Calibri"/>
            </a:endParaRPr>
          </a:p>
          <a:p>
            <a:pPr marL="1143000" marR="0" lvl="2" indent="-228600" algn="l" rtl="0">
              <a:lnSpc>
                <a:spcPct val="90000"/>
              </a:lnSpc>
              <a:spcBef>
                <a:spcPts val="500"/>
              </a:spcBef>
              <a:buClr>
                <a:schemeClr val="dk1"/>
              </a:buClr>
              <a:buSzPct val="100000"/>
              <a:buFont typeface="Arial"/>
              <a:buChar char="•"/>
            </a:pPr>
            <a:r>
              <a:rPr lang="en-US" sz="2000" b="0" i="0" u="none" strike="noStrike" cap="none" dirty="0">
                <a:solidFill>
                  <a:schemeClr val="dk1"/>
                </a:solidFill>
                <a:latin typeface="Calibri"/>
                <a:ea typeface="Calibri"/>
                <a:cs typeface="Calibri"/>
                <a:sym typeface="Calibri"/>
              </a:rPr>
              <a:t>Seaborn</a:t>
            </a:r>
          </a:p>
        </p:txBody>
      </p:sp>
      <p:pic>
        <p:nvPicPr>
          <p:cNvPr id="3" name="tmp25CC">
            <a:hlinkClick r:id="" action="ppaction://media"/>
            <a:extLst>
              <a:ext uri="{FF2B5EF4-FFF2-40B4-BE49-F238E27FC236}">
                <a16:creationId xmlns:a16="http://schemas.microsoft.com/office/drawing/2014/main" id="{07D92D03-085D-4CF5-8291-99C9BC463E8E}"/>
              </a:ext>
            </a:extLst>
          </p:cNvPr>
          <p:cNvPicPr>
            <a:picLocks noChangeAspect="1"/>
          </p:cNvPicPr>
          <p:nvPr>
            <a:videoFile r:link="rId1"/>
            <p:custDataLst>
              <p:tags r:id="rId2"/>
            </p:custDataLst>
            <p:extLst>
              <p:ext uri="{DAA4B4D4-6D71-4841-9C94-3DE7FCFB9230}">
                <p14:media xmlns:p14="http://schemas.microsoft.com/office/powerpoint/2010/main" r:embed="rId3">
                  <p14:trim end="25.526"/>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972"/>
    </mc:Choice>
    <mc:Fallback xmlns="">
      <p:transition spd="slow" advTm="15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905491" y="2818957"/>
            <a:ext cx="4717648"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Results &amp; Insights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Number of Fatalities vs Injuries per Year</a:t>
            </a:r>
          </a:p>
        </p:txBody>
      </p:sp>
      <p:pic>
        <p:nvPicPr>
          <p:cNvPr id="178" name="Shape 178"/>
          <p:cNvPicPr preferRelativeResize="0"/>
          <p:nvPr/>
        </p:nvPicPr>
        <p:blipFill rotWithShape="1">
          <a:blip r:embed="rId6">
            <a:alphaModFix/>
          </a:blip>
          <a:srcRect/>
          <a:stretch/>
        </p:blipFill>
        <p:spPr>
          <a:xfrm>
            <a:off x="729206" y="1458411"/>
            <a:ext cx="9428492" cy="5155425"/>
          </a:xfrm>
          <a:prstGeom prst="rect">
            <a:avLst/>
          </a:prstGeom>
          <a:noFill/>
          <a:ln>
            <a:noFill/>
          </a:ln>
        </p:spPr>
      </p:pic>
      <p:sp>
        <p:nvSpPr>
          <p:cNvPr id="179" name="Shape 179"/>
          <p:cNvSpPr/>
          <p:nvPr/>
        </p:nvSpPr>
        <p:spPr>
          <a:xfrm>
            <a:off x="6153874" y="2696902"/>
            <a:ext cx="2781781" cy="877436"/>
          </a:xfrm>
          <a:prstGeom prst="wedgeEllipseCallout">
            <a:avLst>
              <a:gd name="adj1" fmla="val 69085"/>
              <a:gd name="adj2" fmla="val 150619"/>
            </a:avLst>
          </a:prstGeom>
          <a:solidFill>
            <a:schemeClr val="accent1"/>
          </a:solidFill>
          <a:ln w="12700" cap="flat" cmpd="sng">
            <a:solidFill>
              <a:srgbClr val="42719B"/>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SzPct val="25000"/>
              <a:buNone/>
            </a:pPr>
            <a:r>
              <a:rPr lang="en-US" sz="1600" b="0" i="0" u="none" strike="noStrike" cap="none">
                <a:solidFill>
                  <a:schemeClr val="lt1"/>
                </a:solidFill>
                <a:latin typeface="Calibri"/>
                <a:ea typeface="Calibri"/>
                <a:cs typeface="Calibri"/>
                <a:sym typeface="Calibri"/>
              </a:rPr>
              <a:t>Highest Fatalities : 226 Deaths in 2015  </a:t>
            </a:r>
          </a:p>
        </p:txBody>
      </p:sp>
      <p:sp>
        <p:nvSpPr>
          <p:cNvPr id="180" name="Shape 180"/>
          <p:cNvSpPr/>
          <p:nvPr/>
        </p:nvSpPr>
        <p:spPr>
          <a:xfrm>
            <a:off x="9549114" y="1"/>
            <a:ext cx="2558005" cy="912162"/>
          </a:xfrm>
          <a:prstGeom prst="wedgeEllipseCallout">
            <a:avLst>
              <a:gd name="adj1" fmla="val -38665"/>
              <a:gd name="adj2" fmla="val 202645"/>
            </a:avLst>
          </a:prstGeom>
          <a:solidFill>
            <a:schemeClr val="accent1"/>
          </a:solidFill>
          <a:ln w="12700" cap="flat" cmpd="sng">
            <a:solidFill>
              <a:srgbClr val="42719B"/>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SzPct val="25000"/>
              <a:buNone/>
            </a:pPr>
            <a:r>
              <a:rPr lang="en-US" sz="1600" b="0" i="0" u="none" strike="noStrike" cap="none">
                <a:solidFill>
                  <a:schemeClr val="lt1"/>
                </a:solidFill>
                <a:latin typeface="Calibri"/>
                <a:ea typeface="Calibri"/>
                <a:cs typeface="Calibri"/>
                <a:sym typeface="Calibri"/>
              </a:rPr>
              <a:t>Highest Injuries : </a:t>
            </a:r>
          </a:p>
          <a:p>
            <a:pPr marL="0" marR="0" lvl="0" indent="0" algn="ctr" rtl="0">
              <a:spcBef>
                <a:spcPts val="0"/>
              </a:spcBef>
              <a:buSzPct val="25000"/>
              <a:buNone/>
            </a:pPr>
            <a:r>
              <a:rPr lang="en-US" sz="1600" b="0" i="0" u="none" strike="noStrike" cap="none">
                <a:solidFill>
                  <a:schemeClr val="lt1"/>
                </a:solidFill>
                <a:latin typeface="Calibri"/>
                <a:ea typeface="Calibri"/>
                <a:cs typeface="Calibri"/>
                <a:sym typeface="Calibri"/>
              </a:rPr>
              <a:t>558 Injuries in 2017 </a:t>
            </a:r>
          </a:p>
        </p:txBody>
      </p:sp>
      <p:pic>
        <p:nvPicPr>
          <p:cNvPr id="3" name="tmp8900">
            <a:hlinkClick r:id="" action="ppaction://media"/>
            <a:extLst>
              <a:ext uri="{FF2B5EF4-FFF2-40B4-BE49-F238E27FC236}">
                <a16:creationId xmlns:a16="http://schemas.microsoft.com/office/drawing/2014/main" id="{D2FF09C0-59C4-4056-A55A-BF439F10E486}"/>
              </a:ext>
            </a:extLst>
          </p:cNvPr>
          <p:cNvPicPr>
            <a:picLocks noChangeAspect="1"/>
          </p:cNvPicPr>
          <p:nvPr>
            <a:videoFile r:link="rId1"/>
            <p:custDataLst>
              <p:tags r:id="rId2"/>
            </p:custDataLst>
            <p:extLst>
              <p:ext uri="{DAA4B4D4-6D71-4841-9C94-3DE7FCFB9230}">
                <p14:media xmlns:p14="http://schemas.microsoft.com/office/powerpoint/2010/main" r:embed="rId3">
                  <p14:trim end="10.9333"/>
                </p14:media>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387"/>
    </mc:Choice>
    <mc:Fallback xmlns="">
      <p:transition spd="slow" advTm="153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Shape 185"/>
          <p:cNvPicPr preferRelativeResize="0"/>
          <p:nvPr/>
        </p:nvPicPr>
        <p:blipFill rotWithShape="1">
          <a:blip r:embed="rId6">
            <a:alphaModFix/>
          </a:blip>
          <a:srcRect/>
          <a:stretch/>
        </p:blipFill>
        <p:spPr>
          <a:xfrm>
            <a:off x="1134319" y="1769109"/>
            <a:ext cx="9325222" cy="4438714"/>
          </a:xfrm>
          <a:prstGeom prst="rect">
            <a:avLst/>
          </a:prstGeom>
          <a:noFill/>
          <a:ln>
            <a:noFill/>
          </a:ln>
        </p:spPr>
      </p:pic>
      <p:sp>
        <p:nvSpPr>
          <p:cNvPr id="186" name="Shape 186"/>
          <p:cNvSpPr/>
          <p:nvPr/>
        </p:nvSpPr>
        <p:spPr>
          <a:xfrm>
            <a:off x="9668718" y="2328234"/>
            <a:ext cx="2523282" cy="1166804"/>
          </a:xfrm>
          <a:prstGeom prst="wedgeEllipseCallout">
            <a:avLst>
              <a:gd name="adj1" fmla="val -57624"/>
              <a:gd name="adj2" fmla="val 193459"/>
            </a:avLst>
          </a:prstGeom>
          <a:solidFill>
            <a:schemeClr val="accent1"/>
          </a:solidFill>
          <a:ln w="12700" cap="flat" cmpd="sng">
            <a:solidFill>
              <a:srgbClr val="42719B"/>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SzPct val="25000"/>
              <a:buNone/>
            </a:pPr>
            <a:r>
              <a:rPr lang="en-US" sz="1500" b="0" i="0" u="none" strike="noStrike" cap="none">
                <a:solidFill>
                  <a:schemeClr val="lt1"/>
                </a:solidFill>
                <a:latin typeface="Calibri"/>
                <a:ea typeface="Calibri"/>
                <a:cs typeface="Calibri"/>
                <a:sym typeface="Calibri"/>
              </a:rPr>
              <a:t>The rate has increased drastically 2016 onwards !</a:t>
            </a:r>
          </a:p>
        </p:txBody>
      </p:sp>
      <p:sp>
        <p:nvSpPr>
          <p:cNvPr id="187" name="Shape 187"/>
          <p:cNvSpPr txBox="1">
            <a:spLocks noGrp="1"/>
          </p:cNvSpPr>
          <p:nvPr>
            <p:ph type="title"/>
          </p:nvPr>
        </p:nvSpPr>
        <p:spPr>
          <a:xfrm>
            <a:off x="1632030" y="16835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Number of Victims per Year</a:t>
            </a:r>
          </a:p>
        </p:txBody>
      </p:sp>
      <p:pic>
        <p:nvPicPr>
          <p:cNvPr id="3" name="tmp3123">
            <a:hlinkClick r:id="" action="ppaction://media"/>
            <a:extLst>
              <a:ext uri="{FF2B5EF4-FFF2-40B4-BE49-F238E27FC236}">
                <a16:creationId xmlns:a16="http://schemas.microsoft.com/office/drawing/2014/main" id="{BFAEA7C7-9FF1-4CF5-BC42-94D5CCC46E3A}"/>
              </a:ext>
            </a:extLst>
          </p:cNvPr>
          <p:cNvPicPr>
            <a:picLocks noChangeAspect="1"/>
          </p:cNvPicPr>
          <p:nvPr>
            <a:videoFile r:link="rId2"/>
            <p:custDataLst>
              <p:tags r:id="rId3"/>
            </p:custDataLst>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034"/>
    </mc:Choice>
    <mc:Fallback xmlns="">
      <p:transition spd="slow" advTm="12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2" name="Shape 192"/>
          <p:cNvPicPr preferRelativeResize="0"/>
          <p:nvPr/>
        </p:nvPicPr>
        <p:blipFill rotWithShape="1">
          <a:blip r:embed="rId6">
            <a:alphaModFix/>
          </a:blip>
          <a:srcRect/>
          <a:stretch/>
        </p:blipFill>
        <p:spPr>
          <a:xfrm>
            <a:off x="1273215" y="1493918"/>
            <a:ext cx="8187875" cy="4314559"/>
          </a:xfrm>
          <a:prstGeom prst="rect">
            <a:avLst/>
          </a:prstGeom>
          <a:noFill/>
          <a:ln>
            <a:noFill/>
          </a:ln>
        </p:spPr>
      </p:pic>
      <p:sp>
        <p:nvSpPr>
          <p:cNvPr id="193" name="Shape 193"/>
          <p:cNvSpPr/>
          <p:nvPr/>
        </p:nvSpPr>
        <p:spPr>
          <a:xfrm>
            <a:off x="9668718" y="2328234"/>
            <a:ext cx="2523282" cy="1166804"/>
          </a:xfrm>
          <a:prstGeom prst="wedgeEllipseCallout">
            <a:avLst>
              <a:gd name="adj1" fmla="val -112211"/>
              <a:gd name="adj2" fmla="val 145843"/>
            </a:avLst>
          </a:prstGeom>
          <a:solidFill>
            <a:schemeClr val="accent1"/>
          </a:solidFill>
          <a:ln w="12700" cap="flat" cmpd="sng">
            <a:solidFill>
              <a:srgbClr val="42719B"/>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SzPct val="25000"/>
              <a:buNone/>
            </a:pPr>
            <a:r>
              <a:rPr lang="en-US" sz="1500" b="0" i="0" u="none" strike="noStrike" cap="none">
                <a:solidFill>
                  <a:schemeClr val="lt1"/>
                </a:solidFill>
                <a:latin typeface="Calibri"/>
                <a:ea typeface="Calibri"/>
                <a:cs typeface="Calibri"/>
                <a:sym typeface="Calibri"/>
              </a:rPr>
              <a:t>The rate has increased drastically 2015 onwards, close to 4 times increase in 2016 !</a:t>
            </a:r>
          </a:p>
        </p:txBody>
      </p:sp>
      <p:sp>
        <p:nvSpPr>
          <p:cNvPr id="194" name="Shape 194"/>
          <p:cNvSpPr txBox="1">
            <a:spLocks noGrp="1"/>
          </p:cNvSpPr>
          <p:nvPr>
            <p:ph type="title"/>
          </p:nvPr>
        </p:nvSpPr>
        <p:spPr>
          <a:xfrm>
            <a:off x="1632030" y="140219"/>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Number of Attacks per Year</a:t>
            </a:r>
          </a:p>
        </p:txBody>
      </p:sp>
      <p:pic>
        <p:nvPicPr>
          <p:cNvPr id="2" name="tmpF40A">
            <a:hlinkClick r:id="" action="ppaction://media"/>
            <a:extLst>
              <a:ext uri="{FF2B5EF4-FFF2-40B4-BE49-F238E27FC236}">
                <a16:creationId xmlns:a16="http://schemas.microsoft.com/office/drawing/2014/main" id="{AA84A97C-0653-4AF3-915A-01E56049FB19}"/>
              </a:ext>
            </a:extLst>
          </p:cNvPr>
          <p:cNvPicPr>
            <a:picLocks noChangeAspect="1"/>
          </p:cNvPicPr>
          <p:nvPr>
            <a:videoFile r:link="rId2"/>
            <p:custDataLst>
              <p:tags r:id="rId3"/>
            </p:custDataLst>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034"/>
    </mc:Choice>
    <mc:Fallback>
      <p:transition spd="slow" advTm="17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Shape 199"/>
          <p:cNvPicPr preferRelativeResize="0"/>
          <p:nvPr/>
        </p:nvPicPr>
        <p:blipFill rotWithShape="1">
          <a:blip r:embed="rId6">
            <a:alphaModFix/>
          </a:blip>
          <a:srcRect/>
          <a:stretch/>
        </p:blipFill>
        <p:spPr>
          <a:xfrm>
            <a:off x="1099594" y="1806434"/>
            <a:ext cx="8443610" cy="4165771"/>
          </a:xfrm>
          <a:prstGeom prst="rect">
            <a:avLst/>
          </a:prstGeom>
          <a:noFill/>
          <a:ln>
            <a:noFill/>
          </a:ln>
        </p:spPr>
      </p:pic>
      <p:sp>
        <p:nvSpPr>
          <p:cNvPr id="200" name="Shape 200"/>
          <p:cNvSpPr/>
          <p:nvPr/>
        </p:nvSpPr>
        <p:spPr>
          <a:xfrm>
            <a:off x="9624348" y="3311870"/>
            <a:ext cx="2523282" cy="1166804"/>
          </a:xfrm>
          <a:prstGeom prst="wedgeEllipseCallout">
            <a:avLst>
              <a:gd name="adj1" fmla="val -86064"/>
              <a:gd name="adj2" fmla="val -142829"/>
            </a:avLst>
          </a:prstGeom>
          <a:solidFill>
            <a:schemeClr val="accent1"/>
          </a:solidFill>
          <a:ln w="12700" cap="flat" cmpd="sng">
            <a:solidFill>
              <a:srgbClr val="42719B"/>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SzPct val="25000"/>
              <a:buNone/>
            </a:pPr>
            <a:r>
              <a:rPr lang="en-US" sz="1400" b="0" i="0" u="none" strike="noStrike" cap="none">
                <a:solidFill>
                  <a:schemeClr val="lt1"/>
                </a:solidFill>
                <a:latin typeface="Calibri"/>
                <a:ea typeface="Calibri"/>
                <a:cs typeface="Calibri"/>
                <a:sym typeface="Calibri"/>
              </a:rPr>
              <a:t>Most attacks were by White or European Americans!</a:t>
            </a:r>
          </a:p>
        </p:txBody>
      </p:sp>
      <p:sp>
        <p:nvSpPr>
          <p:cNvPr id="201" name="Shape 201"/>
          <p:cNvSpPr txBox="1">
            <a:spLocks noGrp="1"/>
          </p:cNvSpPr>
          <p:nvPr>
            <p:ph type="title"/>
          </p:nvPr>
        </p:nvSpPr>
        <p:spPr>
          <a:xfrm>
            <a:off x="1632030" y="16835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Number of Attacks by Races</a:t>
            </a:r>
          </a:p>
        </p:txBody>
      </p:sp>
      <p:pic>
        <p:nvPicPr>
          <p:cNvPr id="3" name="tmpB35E">
            <a:hlinkClick r:id="" action="ppaction://media"/>
            <a:extLst>
              <a:ext uri="{FF2B5EF4-FFF2-40B4-BE49-F238E27FC236}">
                <a16:creationId xmlns:a16="http://schemas.microsoft.com/office/drawing/2014/main" id="{FD037168-1DE2-44F1-9209-8DF847153AFE}"/>
              </a:ext>
            </a:extLst>
          </p:cNvPr>
          <p:cNvPicPr>
            <a:picLocks noChangeAspect="1"/>
          </p:cNvPicPr>
          <p:nvPr>
            <a:videoFile r:link="rId1"/>
            <p:custDataLst>
              <p:tags r:id="rId2"/>
            </p:custDataLst>
            <p:extLst>
              <p:ext uri="{DAA4B4D4-6D71-4841-9C94-3DE7FCFB9230}">
                <p14:media xmlns:p14="http://schemas.microsoft.com/office/powerpoint/2010/main" r:embed="rId3">
                  <p14:trim end="40.1859"/>
                </p14:media>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027"/>
    </mc:Choice>
    <mc:Fallback xmlns="">
      <p:transition spd="slow" advTm="16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206" name="Shape 206"/>
          <p:cNvPicPr preferRelativeResize="0"/>
          <p:nvPr/>
        </p:nvPicPr>
        <p:blipFill rotWithShape="1">
          <a:blip r:embed="rId6">
            <a:alphaModFix/>
          </a:blip>
          <a:srcRect/>
          <a:stretch/>
        </p:blipFill>
        <p:spPr>
          <a:xfrm>
            <a:off x="1319514" y="1493918"/>
            <a:ext cx="8036211" cy="4176911"/>
          </a:xfrm>
          <a:prstGeom prst="rect">
            <a:avLst/>
          </a:prstGeom>
          <a:noFill/>
          <a:ln>
            <a:noFill/>
          </a:ln>
        </p:spPr>
      </p:pic>
      <p:sp>
        <p:nvSpPr>
          <p:cNvPr id="207" name="Shape 207"/>
          <p:cNvSpPr/>
          <p:nvPr/>
        </p:nvSpPr>
        <p:spPr>
          <a:xfrm>
            <a:off x="9624348" y="3311870"/>
            <a:ext cx="2523282" cy="1166804"/>
          </a:xfrm>
          <a:prstGeom prst="wedgeEllipseCallout">
            <a:avLst>
              <a:gd name="adj1" fmla="val -78266"/>
              <a:gd name="adj2" fmla="val -158701"/>
            </a:avLst>
          </a:prstGeom>
          <a:solidFill>
            <a:schemeClr val="accent1"/>
          </a:solidFill>
          <a:ln w="12700" cap="flat" cmpd="sng">
            <a:solidFill>
              <a:srgbClr val="42719B"/>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SzPct val="25000"/>
              <a:buNone/>
            </a:pPr>
            <a:r>
              <a:rPr lang="en-US" sz="1400" b="0" i="0" u="none" strike="noStrike" cap="none">
                <a:solidFill>
                  <a:schemeClr val="lt1"/>
                </a:solidFill>
                <a:latin typeface="Calibri"/>
                <a:ea typeface="Calibri"/>
                <a:cs typeface="Calibri"/>
                <a:sym typeface="Calibri"/>
              </a:rPr>
              <a:t>Frustration, Anger, Psyco causes are way more than Terrorism! </a:t>
            </a:r>
          </a:p>
        </p:txBody>
      </p:sp>
      <p:sp>
        <p:nvSpPr>
          <p:cNvPr id="208" name="Shape 208"/>
          <p:cNvSpPr txBox="1">
            <a:spLocks noGrp="1"/>
          </p:cNvSpPr>
          <p:nvPr>
            <p:ph type="title"/>
          </p:nvPr>
        </p:nvSpPr>
        <p:spPr>
          <a:xfrm>
            <a:off x="1632030" y="16835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Causes of Attacks </a:t>
            </a:r>
          </a:p>
        </p:txBody>
      </p:sp>
      <p:sp>
        <p:nvSpPr>
          <p:cNvPr id="209" name="Shape 209"/>
          <p:cNvSpPr txBox="1"/>
          <p:nvPr/>
        </p:nvSpPr>
        <p:spPr>
          <a:xfrm>
            <a:off x="486137" y="5927294"/>
            <a:ext cx="11380936" cy="369332"/>
          </a:xfrm>
          <a:prstGeom prst="rect">
            <a:avLst/>
          </a:prstGeom>
          <a:noFill/>
          <a:ln>
            <a:noFill/>
          </a:ln>
        </p:spPr>
        <p:txBody>
          <a:bodyPr wrap="square" lIns="91425" tIns="45700" rIns="91425" bIns="45700" anchor="t" anchorCtr="0">
            <a:noAutofit/>
          </a:bodyPr>
          <a:lstStyle/>
          <a:p>
            <a:pPr marL="0" marR="0" lvl="0" indent="0" algn="l" rtl="0">
              <a:spcBef>
                <a:spcPts val="0"/>
              </a:spcBef>
              <a:buSzPct val="25000"/>
              <a:buNone/>
            </a:pPr>
            <a:r>
              <a:rPr lang="en-US" sz="1800" b="0" i="0" u="none" strike="noStrike" cap="none" dirty="0">
                <a:solidFill>
                  <a:srgbClr val="C00000"/>
                </a:solidFill>
                <a:latin typeface="Calibri"/>
                <a:ea typeface="Calibri"/>
                <a:cs typeface="Calibri"/>
                <a:sym typeface="Calibri"/>
              </a:rPr>
              <a:t>We need to fix Mental Illness issue to reduce number of Attacks </a:t>
            </a:r>
            <a:r>
              <a:rPr lang="en-US" sz="1800" dirty="0">
                <a:solidFill>
                  <a:srgbClr val="C00000"/>
                </a:solidFill>
                <a:latin typeface="Calibri"/>
                <a:ea typeface="Calibri"/>
                <a:cs typeface="Calibri"/>
                <a:sym typeface="Calibri"/>
              </a:rPr>
              <a:t>in US</a:t>
            </a:r>
            <a:r>
              <a:rPr lang="en-US" sz="1800" b="0" i="0" u="none" strike="noStrike" cap="none" dirty="0">
                <a:solidFill>
                  <a:srgbClr val="C00000"/>
                </a:solidFill>
                <a:latin typeface="Calibri"/>
                <a:ea typeface="Calibri"/>
                <a:cs typeface="Calibri"/>
                <a:sym typeface="Calibri"/>
              </a:rPr>
              <a:t>!</a:t>
            </a:r>
          </a:p>
        </p:txBody>
      </p:sp>
      <p:pic>
        <p:nvPicPr>
          <p:cNvPr id="3" name="tmp42D5">
            <a:hlinkClick r:id="" action="ppaction://media"/>
            <a:extLst>
              <a:ext uri="{FF2B5EF4-FFF2-40B4-BE49-F238E27FC236}">
                <a16:creationId xmlns:a16="http://schemas.microsoft.com/office/drawing/2014/main" id="{400F7FF8-570F-493E-A9D2-9656B94662D3}"/>
              </a:ext>
            </a:extLst>
          </p:cNvPr>
          <p:cNvPicPr>
            <a:picLocks noChangeAspect="1"/>
          </p:cNvPicPr>
          <p:nvPr>
            <a:videoFile r:link="rId1"/>
            <p:custDataLst>
              <p:tags r:id="rId2"/>
            </p:custDataLst>
            <p:extLst>
              <p:ext uri="{DAA4B4D4-6D71-4841-9C94-3DE7FCFB9230}">
                <p14:media xmlns:p14="http://schemas.microsoft.com/office/powerpoint/2010/main" r:embed="rId3">
                  <p14:trim end="19.5668"/>
                </p14:media>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560"/>
    </mc:Choice>
    <mc:Fallback xmlns="">
      <p:transition spd="slow" advTm="15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pic>
        <p:nvPicPr>
          <p:cNvPr id="214" name="Shape 214"/>
          <p:cNvPicPr preferRelativeResize="0"/>
          <p:nvPr/>
        </p:nvPicPr>
        <p:blipFill rotWithShape="1">
          <a:blip r:embed="rId6">
            <a:alphaModFix/>
          </a:blip>
          <a:srcRect/>
          <a:stretch/>
        </p:blipFill>
        <p:spPr>
          <a:xfrm>
            <a:off x="2546432" y="1737826"/>
            <a:ext cx="5929140" cy="3658341"/>
          </a:xfrm>
          <a:prstGeom prst="rect">
            <a:avLst/>
          </a:prstGeom>
          <a:noFill/>
          <a:ln>
            <a:noFill/>
          </a:ln>
        </p:spPr>
      </p:pic>
      <p:sp>
        <p:nvSpPr>
          <p:cNvPr id="215" name="Shape 215"/>
          <p:cNvSpPr/>
          <p:nvPr/>
        </p:nvSpPr>
        <p:spPr>
          <a:xfrm>
            <a:off x="9184510" y="3381318"/>
            <a:ext cx="2523282" cy="1166804"/>
          </a:xfrm>
          <a:prstGeom prst="wedgeEllipseCallout">
            <a:avLst>
              <a:gd name="adj1" fmla="val -117715"/>
              <a:gd name="adj2" fmla="val -33709"/>
            </a:avLst>
          </a:prstGeom>
          <a:solidFill>
            <a:schemeClr val="accent1"/>
          </a:solidFill>
          <a:ln w="12700" cap="flat" cmpd="sng">
            <a:solidFill>
              <a:srgbClr val="42719B"/>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SzPct val="25000"/>
              <a:buNone/>
            </a:pPr>
            <a:r>
              <a:rPr lang="en-US" sz="1500">
                <a:solidFill>
                  <a:schemeClr val="lt1"/>
                </a:solidFill>
                <a:latin typeface="Calibri"/>
                <a:ea typeface="Calibri"/>
                <a:cs typeface="Calibri"/>
                <a:sym typeface="Calibri"/>
              </a:rPr>
              <a:t>Weekday attacks are 2.5 times higher than Weekends!</a:t>
            </a:r>
          </a:p>
        </p:txBody>
      </p:sp>
      <p:sp>
        <p:nvSpPr>
          <p:cNvPr id="216" name="Shape 216"/>
          <p:cNvSpPr txBox="1">
            <a:spLocks noGrp="1"/>
          </p:cNvSpPr>
          <p:nvPr>
            <p:ph type="title"/>
          </p:nvPr>
        </p:nvSpPr>
        <p:spPr>
          <a:xfrm>
            <a:off x="1632030" y="16835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Overall #Attacks on Weekdays / Weekends</a:t>
            </a:r>
          </a:p>
        </p:txBody>
      </p:sp>
      <p:pic>
        <p:nvPicPr>
          <p:cNvPr id="2" name="tmpC41E">
            <a:hlinkClick r:id="" action="ppaction://media"/>
            <a:extLst>
              <a:ext uri="{FF2B5EF4-FFF2-40B4-BE49-F238E27FC236}">
                <a16:creationId xmlns:a16="http://schemas.microsoft.com/office/drawing/2014/main" id="{1235D4E3-42D1-4198-95F4-2BB84ACEA8FF}"/>
              </a:ext>
            </a:extLst>
          </p:cNvPr>
          <p:cNvPicPr>
            <a:picLocks noChangeAspect="1"/>
          </p:cNvPicPr>
          <p:nvPr>
            <a:videoFile r:link="rId1"/>
            <p:custDataLst>
              <p:tags r:id="rId2"/>
            </p:custDataLst>
            <p:extLst>
              <p:ext uri="{DAA4B4D4-6D71-4841-9C94-3DE7FCFB9230}">
                <p14:media xmlns:p14="http://schemas.microsoft.com/office/powerpoint/2010/main" r:embed="rId3">
                  <p14:trim end="37.1882"/>
                </p14:media>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869"/>
    </mc:Choice>
    <mc:Fallback xmlns="">
      <p:transition spd="slow" advTm="14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Shape 221"/>
          <p:cNvPicPr preferRelativeResize="0"/>
          <p:nvPr/>
        </p:nvPicPr>
        <p:blipFill rotWithShape="1">
          <a:blip r:embed="rId6">
            <a:alphaModFix/>
          </a:blip>
          <a:srcRect/>
          <a:stretch/>
        </p:blipFill>
        <p:spPr>
          <a:xfrm>
            <a:off x="2581154" y="1536700"/>
            <a:ext cx="6284671" cy="3784190"/>
          </a:xfrm>
          <a:prstGeom prst="rect">
            <a:avLst/>
          </a:prstGeom>
          <a:noFill/>
          <a:ln>
            <a:noFill/>
          </a:ln>
        </p:spPr>
      </p:pic>
      <p:sp>
        <p:nvSpPr>
          <p:cNvPr id="222" name="Shape 222"/>
          <p:cNvSpPr/>
          <p:nvPr/>
        </p:nvSpPr>
        <p:spPr>
          <a:xfrm>
            <a:off x="9624348" y="3311870"/>
            <a:ext cx="2523282" cy="1166804"/>
          </a:xfrm>
          <a:prstGeom prst="wedgeEllipseCallout">
            <a:avLst>
              <a:gd name="adj1" fmla="val -147990"/>
              <a:gd name="adj2" fmla="val -60493"/>
            </a:avLst>
          </a:prstGeom>
          <a:solidFill>
            <a:schemeClr val="accent1"/>
          </a:solidFill>
          <a:ln w="12700" cap="flat" cmpd="sng">
            <a:solidFill>
              <a:srgbClr val="42719B"/>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SzPct val="25000"/>
              <a:buNone/>
            </a:pPr>
            <a:r>
              <a:rPr lang="en-US" sz="1500">
                <a:solidFill>
                  <a:schemeClr val="lt1"/>
                </a:solidFill>
                <a:latin typeface="Calibri"/>
                <a:ea typeface="Calibri"/>
                <a:cs typeface="Calibri"/>
                <a:sym typeface="Calibri"/>
              </a:rPr>
              <a:t>Most attacks (90%) were made by Men!</a:t>
            </a:r>
          </a:p>
        </p:txBody>
      </p:sp>
      <p:sp>
        <p:nvSpPr>
          <p:cNvPr id="223" name="Shape 223"/>
          <p:cNvSpPr txBox="1">
            <a:spLocks noGrp="1"/>
          </p:cNvSpPr>
          <p:nvPr>
            <p:ph type="title"/>
          </p:nvPr>
        </p:nvSpPr>
        <p:spPr>
          <a:xfrm>
            <a:off x="1632030" y="16835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Number of Attacks by Gender</a:t>
            </a:r>
          </a:p>
        </p:txBody>
      </p:sp>
      <p:pic>
        <p:nvPicPr>
          <p:cNvPr id="2" name="tmp2CDC">
            <a:hlinkClick r:id="" action="ppaction://media"/>
            <a:extLst>
              <a:ext uri="{FF2B5EF4-FFF2-40B4-BE49-F238E27FC236}">
                <a16:creationId xmlns:a16="http://schemas.microsoft.com/office/drawing/2014/main" id="{AD4A84DB-F87E-4BCC-8743-B7E145CAA894}"/>
              </a:ext>
            </a:extLst>
          </p:cNvPr>
          <p:cNvPicPr>
            <a:picLocks noChangeAspect="1"/>
          </p:cNvPicPr>
          <p:nvPr>
            <a:videoFile r:link="rId1"/>
            <p:custDataLst>
              <p:tags r:id="rId2"/>
            </p:custDataLst>
            <p:extLst>
              <p:ext uri="{DAA4B4D4-6D71-4841-9C94-3DE7FCFB9230}">
                <p14:media xmlns:p14="http://schemas.microsoft.com/office/powerpoint/2010/main" r:embed="rId3">
                  <p14:trim end="42.1292"/>
                </p14:media>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331"/>
    </mc:Choice>
    <mc:Fallback xmlns="">
      <p:transition spd="slow" advTm="143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Agenda</a:t>
            </a:r>
          </a:p>
        </p:txBody>
      </p:sp>
      <p:sp>
        <p:nvSpPr>
          <p:cNvPr id="95" name="Shape 95"/>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228600" marR="0" lvl="0" indent="-228600" algn="l" rtl="0">
              <a:lnSpc>
                <a:spcPct val="80000"/>
              </a:lnSpc>
              <a:spcBef>
                <a:spcPts val="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Introduction / Motivation </a:t>
            </a:r>
          </a:p>
          <a:p>
            <a:pPr marL="228600" marR="0" lvl="0" indent="-228600" algn="l" rtl="0">
              <a:lnSpc>
                <a:spcPct val="80000"/>
              </a:lnSpc>
              <a:spcBef>
                <a:spcPts val="100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Relevant Existing Work</a:t>
            </a:r>
          </a:p>
          <a:p>
            <a:pPr marL="228600" marR="0" lvl="0" indent="-228600" algn="l" rtl="0">
              <a:lnSpc>
                <a:spcPct val="80000"/>
              </a:lnSpc>
              <a:spcBef>
                <a:spcPts val="100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Hypothesis and Research Questions </a:t>
            </a:r>
          </a:p>
          <a:p>
            <a:pPr marL="228600" marR="0" lvl="0" indent="-228600" algn="l" rtl="0">
              <a:lnSpc>
                <a:spcPct val="80000"/>
              </a:lnSpc>
              <a:spcBef>
                <a:spcPts val="100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Dataset Details </a:t>
            </a:r>
          </a:p>
          <a:p>
            <a:pPr marL="228600" marR="0" lvl="0" indent="-228600" algn="l" rtl="0">
              <a:lnSpc>
                <a:spcPct val="80000"/>
              </a:lnSpc>
              <a:spcBef>
                <a:spcPts val="100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Implementation Approach &amp; Techniques</a:t>
            </a:r>
          </a:p>
          <a:p>
            <a:pPr marL="685800" marR="0" lvl="1" indent="-228600" algn="l" rtl="0">
              <a:lnSpc>
                <a:spcPct val="80000"/>
              </a:lnSpc>
              <a:spcBef>
                <a:spcPts val="500"/>
              </a:spcBef>
              <a:spcAft>
                <a:spcPts val="0"/>
              </a:spcAft>
              <a:buClr>
                <a:schemeClr val="dk1"/>
              </a:buClr>
              <a:buSzPct val="100000"/>
              <a:buFont typeface="Arial"/>
              <a:buChar char="•"/>
            </a:pPr>
            <a:r>
              <a:rPr lang="en-US" sz="2220" b="0" i="0" u="none" strike="noStrike" cap="none">
                <a:solidFill>
                  <a:schemeClr val="dk1"/>
                </a:solidFill>
                <a:latin typeface="Calibri"/>
                <a:ea typeface="Calibri"/>
                <a:cs typeface="Calibri"/>
                <a:sym typeface="Calibri"/>
              </a:rPr>
              <a:t>Data Preprocessing </a:t>
            </a:r>
          </a:p>
          <a:p>
            <a:pPr marL="685800" marR="0" lvl="1" indent="-228600" algn="l" rtl="0">
              <a:lnSpc>
                <a:spcPct val="80000"/>
              </a:lnSpc>
              <a:spcBef>
                <a:spcPts val="500"/>
              </a:spcBef>
              <a:spcAft>
                <a:spcPts val="0"/>
              </a:spcAft>
              <a:buClr>
                <a:schemeClr val="dk1"/>
              </a:buClr>
              <a:buSzPct val="100000"/>
              <a:buFont typeface="Arial"/>
              <a:buChar char="•"/>
            </a:pPr>
            <a:r>
              <a:rPr lang="en-US" sz="2220" b="0" i="0" u="none" strike="noStrike" cap="none">
                <a:solidFill>
                  <a:schemeClr val="dk1"/>
                </a:solidFill>
                <a:latin typeface="Calibri"/>
                <a:ea typeface="Calibri"/>
                <a:cs typeface="Calibri"/>
                <a:sym typeface="Calibri"/>
              </a:rPr>
              <a:t>Implementation Techniques Details Per Insight</a:t>
            </a:r>
          </a:p>
          <a:p>
            <a:pPr marL="228600" marR="0" lvl="0" indent="-228600" algn="l" rtl="0">
              <a:lnSpc>
                <a:spcPct val="80000"/>
              </a:lnSpc>
              <a:spcBef>
                <a:spcPts val="100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Tools &amp; Technologies</a:t>
            </a:r>
          </a:p>
          <a:p>
            <a:pPr marL="228600" marR="0" lvl="0" indent="-228600" algn="l" rtl="0">
              <a:lnSpc>
                <a:spcPct val="80000"/>
              </a:lnSpc>
              <a:spcBef>
                <a:spcPts val="100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Results &amp; Insights</a:t>
            </a:r>
          </a:p>
          <a:p>
            <a:pPr marL="228600" marR="0" lvl="0" indent="-228600" algn="l" rtl="0">
              <a:lnSpc>
                <a:spcPct val="80000"/>
              </a:lnSpc>
              <a:spcBef>
                <a:spcPts val="100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Conclusions </a:t>
            </a:r>
          </a:p>
          <a:p>
            <a:pPr marL="228600" marR="0" lvl="0" indent="-228600" algn="l" rtl="0">
              <a:lnSpc>
                <a:spcPct val="80000"/>
              </a:lnSpc>
              <a:spcBef>
                <a:spcPts val="1000"/>
              </a:spcBef>
              <a:buClr>
                <a:schemeClr val="dk1"/>
              </a:buClr>
              <a:buSzPct val="100000"/>
              <a:buFont typeface="Arial"/>
              <a:buNone/>
            </a:pPr>
            <a:endParaRPr sz="2590" b="0" i="0" u="none" strike="noStrike" cap="none">
              <a:solidFill>
                <a:schemeClr val="dk1"/>
              </a:solidFill>
              <a:latin typeface="Calibri"/>
              <a:ea typeface="Calibri"/>
              <a:cs typeface="Calibri"/>
              <a:sym typeface="Calibri"/>
            </a:endParaRPr>
          </a:p>
        </p:txBody>
      </p:sp>
      <p:pic>
        <p:nvPicPr>
          <p:cNvPr id="3" name="tmpEEC0">
            <a:hlinkClick r:id="" action="ppaction://media"/>
            <a:extLst>
              <a:ext uri="{FF2B5EF4-FFF2-40B4-BE49-F238E27FC236}">
                <a16:creationId xmlns:a16="http://schemas.microsoft.com/office/drawing/2014/main" id="{66BBBCC4-361C-4837-AF92-34C5C0BDC886}"/>
              </a:ext>
            </a:extLst>
          </p:cNvPr>
          <p:cNvPicPr>
            <a:picLocks noChangeAspect="1"/>
          </p:cNvPicPr>
          <p:nvPr>
            <a:videoFile r:link="rId1"/>
            <p:custDataLst>
              <p:tags r:id="rId2"/>
            </p:custDataLst>
            <p:extLst>
              <p:ext uri="{DAA4B4D4-6D71-4841-9C94-3DE7FCFB9230}">
                <p14:media xmlns:p14="http://schemas.microsoft.com/office/powerpoint/2010/main" r:embed="rId3">
                  <p14:trim end="31.1088"/>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920"/>
    </mc:Choice>
    <mc:Fallback xmlns="">
      <p:transition spd="slow" advTm="15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Conclusions &amp; Future Work</a:t>
            </a:r>
          </a:p>
        </p:txBody>
      </p:sp>
      <p:sp>
        <p:nvSpPr>
          <p:cNvPr id="229" name="Shape 229"/>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228600" marR="0" lvl="0" indent="-228600" algn="l" rtl="0">
              <a:lnSpc>
                <a:spcPct val="70000"/>
              </a:lnSpc>
              <a:spcBef>
                <a:spcPts val="0"/>
              </a:spcBef>
              <a:spcAft>
                <a:spcPts val="0"/>
              </a:spcAft>
              <a:buClr>
                <a:schemeClr val="dk1"/>
              </a:buClr>
              <a:buSzPct val="100000"/>
              <a:buFont typeface="Arial"/>
              <a:buChar char="•"/>
            </a:pPr>
            <a:r>
              <a:rPr lang="en-US" sz="2170" b="0" i="0" u="none" strike="noStrike" cap="none" dirty="0">
                <a:solidFill>
                  <a:schemeClr val="dk1"/>
                </a:solidFill>
                <a:latin typeface="Calibri"/>
                <a:ea typeface="Calibri"/>
                <a:cs typeface="Calibri"/>
                <a:sym typeface="Calibri"/>
              </a:rPr>
              <a:t>The implementation led to interesting exploratory analysis and I got many meaningful insights from the US mass shootings data. The most interesting and important one is Mental Illness caused more attacks than Terrorism! </a:t>
            </a:r>
          </a:p>
          <a:p>
            <a:pPr marL="228600" marR="0" lvl="0" indent="-228600" algn="l" rtl="0">
              <a:lnSpc>
                <a:spcPct val="70000"/>
              </a:lnSpc>
              <a:spcBef>
                <a:spcPts val="1000"/>
              </a:spcBef>
              <a:spcAft>
                <a:spcPts val="0"/>
              </a:spcAft>
              <a:buClr>
                <a:schemeClr val="dk1"/>
              </a:buClr>
              <a:buSzPct val="100000"/>
              <a:buFont typeface="Arial"/>
              <a:buNone/>
            </a:pPr>
            <a:endParaRPr sz="2170" b="0" i="0" u="none" strike="noStrike" cap="none" dirty="0">
              <a:solidFill>
                <a:schemeClr val="dk1"/>
              </a:solidFill>
              <a:latin typeface="Calibri"/>
              <a:ea typeface="Calibri"/>
              <a:cs typeface="Calibri"/>
              <a:sym typeface="Calibri"/>
            </a:endParaRPr>
          </a:p>
          <a:p>
            <a:pPr marL="228600" marR="0" lvl="0" indent="-228600" algn="l" rtl="0">
              <a:lnSpc>
                <a:spcPct val="70000"/>
              </a:lnSpc>
              <a:spcBef>
                <a:spcPts val="1000"/>
              </a:spcBef>
              <a:spcAft>
                <a:spcPts val="0"/>
              </a:spcAft>
              <a:buClr>
                <a:schemeClr val="dk1"/>
              </a:buClr>
              <a:buSzPct val="100000"/>
              <a:buFont typeface="Arial"/>
              <a:buChar char="•"/>
            </a:pPr>
            <a:r>
              <a:rPr lang="en-US" sz="2170" b="0" i="0" u="none" strike="noStrike" cap="none" dirty="0">
                <a:solidFill>
                  <a:schemeClr val="dk1"/>
                </a:solidFill>
                <a:latin typeface="Calibri"/>
                <a:ea typeface="Calibri"/>
                <a:cs typeface="Calibri"/>
                <a:sym typeface="Calibri"/>
              </a:rPr>
              <a:t>This proves how important it is to fix Mental Illness issue in United States.</a:t>
            </a:r>
          </a:p>
          <a:p>
            <a:pPr marL="228600" marR="0" lvl="0" indent="-228600" algn="l" rtl="0">
              <a:lnSpc>
                <a:spcPct val="70000"/>
              </a:lnSpc>
              <a:spcBef>
                <a:spcPts val="1000"/>
              </a:spcBef>
              <a:spcAft>
                <a:spcPts val="0"/>
              </a:spcAft>
              <a:buClr>
                <a:schemeClr val="dk1"/>
              </a:buClr>
              <a:buSzPct val="100000"/>
              <a:buFont typeface="Arial"/>
              <a:buNone/>
            </a:pPr>
            <a:endParaRPr sz="2170" b="0" i="0" u="none" strike="noStrike" cap="none" dirty="0">
              <a:solidFill>
                <a:schemeClr val="dk1"/>
              </a:solidFill>
              <a:latin typeface="Calibri"/>
              <a:ea typeface="Calibri"/>
              <a:cs typeface="Calibri"/>
              <a:sym typeface="Calibri"/>
            </a:endParaRPr>
          </a:p>
          <a:p>
            <a:pPr marL="228600" marR="0" lvl="0" indent="-228600" algn="l" rtl="0">
              <a:lnSpc>
                <a:spcPct val="70000"/>
              </a:lnSpc>
              <a:spcBef>
                <a:spcPts val="1000"/>
              </a:spcBef>
              <a:spcAft>
                <a:spcPts val="0"/>
              </a:spcAft>
              <a:buClr>
                <a:schemeClr val="dk1"/>
              </a:buClr>
              <a:buSzPct val="100000"/>
              <a:buFont typeface="Arial"/>
              <a:buChar char="•"/>
            </a:pPr>
            <a:r>
              <a:rPr lang="en-US" sz="2170" b="0" i="0" u="none" strike="noStrike" cap="none" dirty="0">
                <a:solidFill>
                  <a:schemeClr val="dk1"/>
                </a:solidFill>
                <a:latin typeface="Calibri"/>
                <a:ea typeface="Calibri"/>
                <a:cs typeface="Calibri"/>
                <a:sym typeface="Calibri"/>
              </a:rPr>
              <a:t>One of the immediate future work item is to implement few more meaningful insights as follows : </a:t>
            </a:r>
          </a:p>
          <a:p>
            <a:pPr marL="685800" marR="0" lvl="1" indent="-228600" algn="l" rtl="0">
              <a:lnSpc>
                <a:spcPct val="70000"/>
              </a:lnSpc>
              <a:spcBef>
                <a:spcPts val="500"/>
              </a:spcBef>
              <a:spcAft>
                <a:spcPts val="0"/>
              </a:spcAft>
              <a:buClr>
                <a:schemeClr val="dk1"/>
              </a:buClr>
              <a:buSzPct val="100000"/>
              <a:buFont typeface="Arial"/>
              <a:buChar char="•"/>
            </a:pPr>
            <a:r>
              <a:rPr lang="en-US" sz="1860" b="0" i="0" u="none" strike="noStrike" cap="none" dirty="0">
                <a:solidFill>
                  <a:schemeClr val="dk1"/>
                </a:solidFill>
                <a:latin typeface="Calibri"/>
                <a:ea typeface="Calibri"/>
                <a:cs typeface="Calibri"/>
                <a:sym typeface="Calibri"/>
              </a:rPr>
              <a:t>Shooting Fatalities by Latitude/Longitude in </a:t>
            </a:r>
            <a:r>
              <a:rPr lang="en-US" sz="1860" b="0" i="0" u="none" strike="noStrike" cap="none">
                <a:solidFill>
                  <a:schemeClr val="dk1"/>
                </a:solidFill>
                <a:latin typeface="Calibri"/>
                <a:ea typeface="Calibri"/>
                <a:cs typeface="Calibri"/>
                <a:sym typeface="Calibri"/>
              </a:rPr>
              <a:t>United States</a:t>
            </a:r>
          </a:p>
          <a:p>
            <a:pPr marL="457200" marR="0" lvl="1" indent="0" algn="l" rtl="0">
              <a:lnSpc>
                <a:spcPct val="70000"/>
              </a:lnSpc>
              <a:spcBef>
                <a:spcPts val="500"/>
              </a:spcBef>
              <a:spcAft>
                <a:spcPts val="0"/>
              </a:spcAft>
              <a:buClr>
                <a:schemeClr val="dk1"/>
              </a:buClr>
              <a:buSzPct val="100000"/>
              <a:buNone/>
            </a:pPr>
            <a:endParaRPr sz="2170" b="0" i="0" u="none" strike="noStrike" cap="none" dirty="0">
              <a:solidFill>
                <a:schemeClr val="dk1"/>
              </a:solidFill>
              <a:latin typeface="Calibri"/>
              <a:ea typeface="Calibri"/>
              <a:cs typeface="Calibri"/>
              <a:sym typeface="Calibri"/>
            </a:endParaRPr>
          </a:p>
          <a:p>
            <a:pPr marL="228600" marR="0" lvl="0" indent="-228600" algn="l" rtl="0">
              <a:lnSpc>
                <a:spcPct val="70000"/>
              </a:lnSpc>
              <a:spcBef>
                <a:spcPts val="1000"/>
              </a:spcBef>
              <a:buClr>
                <a:schemeClr val="dk1"/>
              </a:buClr>
              <a:buSzPct val="100000"/>
              <a:buFont typeface="Arial"/>
              <a:buChar char="•"/>
            </a:pPr>
            <a:r>
              <a:rPr lang="en-US" sz="2170" b="0" i="0" u="none" strike="noStrike" cap="none" dirty="0">
                <a:solidFill>
                  <a:schemeClr val="dk1"/>
                </a:solidFill>
                <a:latin typeface="Calibri"/>
                <a:ea typeface="Calibri"/>
                <a:cs typeface="Calibri"/>
                <a:sym typeface="Calibri"/>
              </a:rPr>
              <a:t>Another future work item could be to extend these explorations and techniques to other similar datasets for other countries / areas and publish the results, correlate them wherever applicable.</a:t>
            </a:r>
          </a:p>
        </p:txBody>
      </p:sp>
      <p:pic>
        <p:nvPicPr>
          <p:cNvPr id="3" name="tmpD5">
            <a:hlinkClick r:id="" action="ppaction://media"/>
            <a:extLst>
              <a:ext uri="{FF2B5EF4-FFF2-40B4-BE49-F238E27FC236}">
                <a16:creationId xmlns:a16="http://schemas.microsoft.com/office/drawing/2014/main" id="{762467E1-A588-40C6-8951-2114F854D4BE}"/>
              </a:ext>
            </a:extLst>
          </p:cNvPr>
          <p:cNvPicPr>
            <a:picLocks noChangeAspect="1"/>
          </p:cNvPicPr>
          <p:nvPr>
            <a:videoFile r:link="rId1"/>
            <p:custDataLst>
              <p:tags r:id="rId2"/>
            </p:custDataLst>
            <p:extLst>
              <p:ext uri="{DAA4B4D4-6D71-4841-9C94-3DE7FCFB9230}">
                <p14:media xmlns:p14="http://schemas.microsoft.com/office/powerpoint/2010/main" r:embed="rId3">
                  <p14:trim end="27.4852"/>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759"/>
    </mc:Choice>
    <mc:Fallback xmlns="">
      <p:transition spd="slow" advTm="17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Introduction / Motivation </a:t>
            </a:r>
          </a:p>
        </p:txBody>
      </p:sp>
      <p:sp>
        <p:nvSpPr>
          <p:cNvPr id="101" name="Shape 101"/>
          <p:cNvSpPr txBox="1">
            <a:spLocks noGrp="1"/>
          </p:cNvSpPr>
          <p:nvPr>
            <p:ph type="body" idx="1"/>
          </p:nvPr>
        </p:nvSpPr>
        <p:spPr>
          <a:xfrm>
            <a:off x="838200" y="1575582"/>
            <a:ext cx="10515600" cy="4276578"/>
          </a:xfrm>
          <a:prstGeom prst="rect">
            <a:avLst/>
          </a:prstGeom>
          <a:noFill/>
          <a:ln>
            <a:noFill/>
          </a:ln>
        </p:spPr>
        <p:txBody>
          <a:bodyPr wrap="square" lIns="91425" tIns="45700" rIns="91425" bIns="45700" anchor="t" anchorCtr="0">
            <a:noAutofit/>
          </a:bodyPr>
          <a:lstStyle/>
          <a:p>
            <a:pPr marL="0" marR="0" lvl="0" indent="-223202" algn="l" rtl="0">
              <a:lnSpc>
                <a:spcPct val="80000"/>
              </a:lnSpc>
              <a:spcBef>
                <a:spcPts val="0"/>
              </a:spcBef>
              <a:spcAft>
                <a:spcPts val="0"/>
              </a:spcAft>
              <a:buClr>
                <a:schemeClr val="dk1"/>
              </a:buClr>
              <a:buSzPct val="100000"/>
              <a:buFont typeface="Arial"/>
              <a:buNone/>
            </a:pPr>
            <a:endParaRPr sz="3515" b="0" i="0" u="none" strike="noStrike" cap="none" baseline="-25000">
              <a:solidFill>
                <a:schemeClr val="dk1"/>
              </a:solidFill>
              <a:latin typeface="Calibri"/>
              <a:ea typeface="Calibri"/>
              <a:cs typeface="Calibri"/>
              <a:sym typeface="Calibri"/>
            </a:endParaRPr>
          </a:p>
          <a:p>
            <a:pPr marL="228600" marR="0" lvl="0" indent="-228600" algn="l" rtl="0">
              <a:lnSpc>
                <a:spcPct val="80000"/>
              </a:lnSpc>
              <a:spcBef>
                <a:spcPts val="100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The phenomenon of mass shootings has emerged in US over the past 50 years. </a:t>
            </a:r>
          </a:p>
          <a:p>
            <a:pPr marL="685800" marR="0" lvl="1" indent="-228600" algn="l" rtl="0">
              <a:lnSpc>
                <a:spcPct val="80000"/>
              </a:lnSpc>
              <a:spcBef>
                <a:spcPts val="500"/>
              </a:spcBef>
              <a:spcAft>
                <a:spcPts val="0"/>
              </a:spcAft>
              <a:buClr>
                <a:schemeClr val="dk1"/>
              </a:buClr>
              <a:buSzPct val="100000"/>
              <a:buFont typeface="Arial"/>
              <a:buChar char="•"/>
            </a:pPr>
            <a:r>
              <a:rPr lang="en-US" sz="2220" b="0" i="0" u="none" strike="noStrike" cap="none">
                <a:solidFill>
                  <a:schemeClr val="dk1"/>
                </a:solidFill>
                <a:latin typeface="Calibri"/>
                <a:ea typeface="Calibri"/>
                <a:cs typeface="Calibri"/>
                <a:sym typeface="Calibri"/>
              </a:rPr>
              <a:t>398 mass shootings : 1996 deaths and 2488 injured </a:t>
            </a:r>
          </a:p>
          <a:p>
            <a:pPr marL="685800" marR="0" lvl="1" indent="-228600" algn="l" rtl="0">
              <a:lnSpc>
                <a:spcPct val="80000"/>
              </a:lnSpc>
              <a:spcBef>
                <a:spcPts val="500"/>
              </a:spcBef>
              <a:spcAft>
                <a:spcPts val="0"/>
              </a:spcAft>
              <a:buClr>
                <a:schemeClr val="dk1"/>
              </a:buClr>
              <a:buSzPct val="100000"/>
              <a:buFont typeface="Arial"/>
              <a:buChar char="•"/>
            </a:pPr>
            <a:r>
              <a:rPr lang="en-US" sz="2220" b="0" i="0" u="none" strike="noStrike" cap="none">
                <a:solidFill>
                  <a:schemeClr val="dk1"/>
                </a:solidFill>
                <a:latin typeface="Calibri"/>
                <a:ea typeface="Calibri"/>
                <a:cs typeface="Calibri"/>
                <a:sym typeface="Calibri"/>
              </a:rPr>
              <a:t>Is this truth of Modern American History? </a:t>
            </a:r>
          </a:p>
          <a:p>
            <a:pPr marL="685800" marR="0" lvl="1" indent="-228600" algn="l" rtl="0">
              <a:lnSpc>
                <a:spcPct val="80000"/>
              </a:lnSpc>
              <a:spcBef>
                <a:spcPts val="500"/>
              </a:spcBef>
              <a:spcAft>
                <a:spcPts val="0"/>
              </a:spcAft>
              <a:buClr>
                <a:schemeClr val="dk1"/>
              </a:buClr>
              <a:buSzPct val="100000"/>
              <a:buFont typeface="Arial"/>
              <a:buNone/>
            </a:pPr>
            <a:endParaRPr sz="2220" b="0" i="0" u="none" strike="noStrike" cap="none">
              <a:solidFill>
                <a:schemeClr val="dk1"/>
              </a:solidFill>
              <a:latin typeface="Calibri"/>
              <a:ea typeface="Calibri"/>
              <a:cs typeface="Calibri"/>
              <a:sym typeface="Calibri"/>
            </a:endParaRPr>
          </a:p>
          <a:p>
            <a:pPr marL="228600" marR="0" lvl="1" indent="-228600" algn="l" rtl="0">
              <a:lnSpc>
                <a:spcPct val="80000"/>
              </a:lnSpc>
              <a:spcBef>
                <a:spcPts val="1000"/>
              </a:spcBef>
              <a:spcAft>
                <a:spcPts val="0"/>
              </a:spcAft>
              <a:buClr>
                <a:schemeClr val="dk1"/>
              </a:buClr>
              <a:buSzPct val="100000"/>
              <a:buFont typeface="Arial"/>
              <a:buChar char="•"/>
            </a:pPr>
            <a:r>
              <a:rPr lang="en-US" sz="2590" b="0" i="0" u="none" strike="noStrike" cap="none">
                <a:solidFill>
                  <a:schemeClr val="dk1"/>
                </a:solidFill>
                <a:latin typeface="Calibri"/>
                <a:ea typeface="Calibri"/>
                <a:cs typeface="Calibri"/>
                <a:sym typeface="Calibri"/>
              </a:rPr>
              <a:t>Interesting / Motivational Questions </a:t>
            </a:r>
          </a:p>
          <a:p>
            <a:pPr marL="685800" marR="0" lvl="1" indent="-228600" algn="l" rtl="0">
              <a:lnSpc>
                <a:spcPct val="80000"/>
              </a:lnSpc>
              <a:spcBef>
                <a:spcPts val="500"/>
              </a:spcBef>
              <a:spcAft>
                <a:spcPts val="0"/>
              </a:spcAft>
              <a:buClr>
                <a:schemeClr val="dk1"/>
              </a:buClr>
              <a:buSzPct val="100000"/>
              <a:buFont typeface="Arial"/>
              <a:buChar char="•"/>
            </a:pPr>
            <a:r>
              <a:rPr lang="en-US" sz="2220" b="0" i="0" u="none" strike="noStrike" cap="none">
                <a:solidFill>
                  <a:schemeClr val="dk1"/>
                </a:solidFill>
                <a:latin typeface="Calibri"/>
                <a:ea typeface="Calibri"/>
                <a:cs typeface="Calibri"/>
                <a:sym typeface="Calibri"/>
              </a:rPr>
              <a:t>Why would someone with no criminal background do that?</a:t>
            </a:r>
          </a:p>
          <a:p>
            <a:pPr marL="685800" marR="0" lvl="1" indent="-228600" algn="l" rtl="0">
              <a:lnSpc>
                <a:spcPct val="80000"/>
              </a:lnSpc>
              <a:spcBef>
                <a:spcPts val="500"/>
              </a:spcBef>
              <a:spcAft>
                <a:spcPts val="0"/>
              </a:spcAft>
              <a:buClr>
                <a:schemeClr val="dk1"/>
              </a:buClr>
              <a:buSzPct val="100000"/>
              <a:buFont typeface="Arial"/>
              <a:buChar char="•"/>
            </a:pPr>
            <a:r>
              <a:rPr lang="en-US" sz="2220" b="0" i="0" u="none" strike="noStrike" cap="none">
                <a:solidFill>
                  <a:schemeClr val="dk1"/>
                </a:solidFill>
                <a:latin typeface="Calibri"/>
                <a:ea typeface="Calibri"/>
                <a:cs typeface="Calibri"/>
                <a:sym typeface="Calibri"/>
              </a:rPr>
              <a:t>Since when and how the mass shootings rate have boosted?</a:t>
            </a:r>
          </a:p>
          <a:p>
            <a:pPr marL="685800" marR="0" lvl="1" indent="-228600" algn="l" rtl="0">
              <a:lnSpc>
                <a:spcPct val="80000"/>
              </a:lnSpc>
              <a:spcBef>
                <a:spcPts val="500"/>
              </a:spcBef>
              <a:spcAft>
                <a:spcPts val="0"/>
              </a:spcAft>
              <a:buClr>
                <a:schemeClr val="dk1"/>
              </a:buClr>
              <a:buSzPct val="100000"/>
              <a:buFont typeface="Arial"/>
              <a:buChar char="•"/>
            </a:pPr>
            <a:r>
              <a:rPr lang="en-US" sz="2220" b="0" i="0" u="none" strike="noStrike" cap="none">
                <a:solidFill>
                  <a:schemeClr val="dk1"/>
                </a:solidFill>
                <a:latin typeface="Calibri"/>
                <a:ea typeface="Calibri"/>
                <a:cs typeface="Calibri"/>
                <a:sym typeface="Calibri"/>
              </a:rPr>
              <a:t>What is the correlation of incident location and mass shootings?</a:t>
            </a:r>
          </a:p>
          <a:p>
            <a:pPr marL="685800" marR="0" lvl="1" indent="-228600" algn="l" rtl="0">
              <a:lnSpc>
                <a:spcPct val="80000"/>
              </a:lnSpc>
              <a:spcBef>
                <a:spcPts val="500"/>
              </a:spcBef>
              <a:spcAft>
                <a:spcPts val="0"/>
              </a:spcAft>
              <a:buClr>
                <a:schemeClr val="dk1"/>
              </a:buClr>
              <a:buSzPct val="100000"/>
              <a:buFont typeface="Arial"/>
              <a:buChar char="•"/>
            </a:pPr>
            <a:r>
              <a:rPr lang="en-US" sz="2220" b="0" i="0" u="none" strike="noStrike" cap="none">
                <a:solidFill>
                  <a:schemeClr val="dk1"/>
                </a:solidFill>
                <a:latin typeface="Calibri"/>
                <a:ea typeface="Calibri"/>
                <a:cs typeface="Calibri"/>
                <a:sym typeface="Calibri"/>
              </a:rPr>
              <a:t>Is there any correlation of Age, Sex, Race and Cause with Mass shooting incidents? </a:t>
            </a:r>
          </a:p>
          <a:p>
            <a:pPr marL="685800" marR="0" lvl="1" indent="-228600" algn="l" rtl="0">
              <a:lnSpc>
                <a:spcPct val="80000"/>
              </a:lnSpc>
              <a:spcBef>
                <a:spcPts val="500"/>
              </a:spcBef>
              <a:spcAft>
                <a:spcPts val="0"/>
              </a:spcAft>
              <a:buClr>
                <a:schemeClr val="dk1"/>
              </a:buClr>
              <a:buSzPct val="100000"/>
              <a:buFont typeface="Arial"/>
              <a:buChar char="•"/>
            </a:pPr>
            <a:r>
              <a:rPr lang="en-US" sz="2220" b="0" i="0" u="none" strike="noStrike" cap="none">
                <a:solidFill>
                  <a:schemeClr val="dk1"/>
                </a:solidFill>
                <a:latin typeface="Calibri"/>
                <a:ea typeface="Calibri"/>
                <a:cs typeface="Calibri"/>
                <a:sym typeface="Calibri"/>
              </a:rPr>
              <a:t>Mass shootings analysis and pattern over period of last few decades?</a:t>
            </a:r>
          </a:p>
          <a:p>
            <a:pPr marL="685800" marR="0" lvl="1" indent="-228600" algn="l" rtl="0">
              <a:lnSpc>
                <a:spcPct val="80000"/>
              </a:lnSpc>
              <a:spcBef>
                <a:spcPts val="500"/>
              </a:spcBef>
              <a:buClr>
                <a:schemeClr val="dk1"/>
              </a:buClr>
              <a:buSzPct val="100000"/>
              <a:buFont typeface="Arial"/>
              <a:buNone/>
            </a:pPr>
            <a:endParaRPr sz="2220" b="0" i="0" u="none" strike="noStrike" cap="none">
              <a:solidFill>
                <a:schemeClr val="dk1"/>
              </a:solidFill>
              <a:latin typeface="Calibri"/>
              <a:ea typeface="Calibri"/>
              <a:cs typeface="Calibri"/>
              <a:sym typeface="Calibri"/>
            </a:endParaRPr>
          </a:p>
        </p:txBody>
      </p:sp>
      <p:pic>
        <p:nvPicPr>
          <p:cNvPr id="3" name="tmp170F">
            <a:hlinkClick r:id="" action="ppaction://media"/>
            <a:extLst>
              <a:ext uri="{FF2B5EF4-FFF2-40B4-BE49-F238E27FC236}">
                <a16:creationId xmlns:a16="http://schemas.microsoft.com/office/drawing/2014/main" id="{0E6B7544-8013-4FAC-B7A6-7CEA507AE8C0}"/>
              </a:ext>
            </a:extLst>
          </p:cNvPr>
          <p:cNvPicPr>
            <a:picLocks noChangeAspect="1"/>
          </p:cNvPicPr>
          <p:nvPr>
            <a:videoFile r:link="rId1"/>
            <p:custDataLst>
              <p:tags r:id="rId2"/>
            </p:custDataLst>
            <p:extLst>
              <p:ext uri="{DAA4B4D4-6D71-4841-9C94-3DE7FCFB9230}">
                <p14:media xmlns:p14="http://schemas.microsoft.com/office/powerpoint/2010/main" r:embed="rId3">
                  <p14:trim end="23.6"/>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8643"/>
    </mc:Choice>
    <mc:Fallback xmlns="">
      <p:transition spd="slow" advTm="58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Relevant Existing Work</a:t>
            </a:r>
          </a:p>
        </p:txBody>
      </p:sp>
      <p:sp>
        <p:nvSpPr>
          <p:cNvPr id="107" name="Shape 107"/>
          <p:cNvSpPr txBox="1">
            <a:spLocks noGrp="1"/>
          </p:cNvSpPr>
          <p:nvPr>
            <p:ph type="body" idx="1"/>
          </p:nvPr>
        </p:nvSpPr>
        <p:spPr>
          <a:xfrm>
            <a:off x="838200" y="1825624"/>
            <a:ext cx="10515600" cy="4644623"/>
          </a:xfrm>
          <a:prstGeom prst="rect">
            <a:avLst/>
          </a:prstGeom>
          <a:noFill/>
          <a:ln>
            <a:noFill/>
          </a:ln>
        </p:spPr>
        <p:txBody>
          <a:bodyPr wrap="square" lIns="91425" tIns="45700" rIns="91425" bIns="45700" anchor="t" anchorCtr="0">
            <a:noAutofit/>
          </a:bodyPr>
          <a:lstStyle/>
          <a:p>
            <a:pPr marL="228600" marR="0" lvl="0" indent="-228600" algn="l" rtl="0">
              <a:lnSpc>
                <a:spcPct val="70000"/>
              </a:lnSpc>
              <a:spcBef>
                <a:spcPts val="0"/>
              </a:spcBef>
              <a:spcAft>
                <a:spcPts val="0"/>
              </a:spcAft>
              <a:buClr>
                <a:schemeClr val="dk1"/>
              </a:buClr>
              <a:buSzPct val="100000"/>
              <a:buFont typeface="Arial"/>
              <a:buChar char="•"/>
            </a:pPr>
            <a:r>
              <a:rPr lang="en-US" sz="1960" b="0" i="0" u="none" strike="noStrike" cap="none">
                <a:solidFill>
                  <a:schemeClr val="dk1"/>
                </a:solidFill>
                <a:latin typeface="Calibri"/>
                <a:ea typeface="Calibri"/>
                <a:cs typeface="Calibri"/>
                <a:sym typeface="Calibri"/>
              </a:rPr>
              <a:t>An interesting research paper and literature review named “</a:t>
            </a:r>
            <a:r>
              <a:rPr lang="en-US" sz="1960" b="1" i="0" u="none" strike="noStrike" cap="none">
                <a:solidFill>
                  <a:schemeClr val="dk1"/>
                </a:solidFill>
                <a:latin typeface="Calibri"/>
                <a:ea typeface="Calibri"/>
                <a:cs typeface="Calibri"/>
                <a:sym typeface="Calibri"/>
              </a:rPr>
              <a:t>Mental Illness, Mass Shootings, and the Politics of American Firearms” </a:t>
            </a:r>
            <a:r>
              <a:rPr lang="en-US" sz="1960" b="0" i="0" u="none" strike="noStrike" cap="none">
                <a:solidFill>
                  <a:schemeClr val="dk1"/>
                </a:solidFill>
                <a:latin typeface="Calibri"/>
                <a:ea typeface="Calibri"/>
                <a:cs typeface="Calibri"/>
                <a:sym typeface="Calibri"/>
              </a:rPr>
              <a:t>which gave me an aspiration is available @ </a:t>
            </a:r>
            <a:r>
              <a:rPr lang="en-US" sz="1960" b="0" i="0" u="sng" strike="noStrike" cap="none">
                <a:solidFill>
                  <a:schemeClr val="hlink"/>
                </a:solidFill>
                <a:latin typeface="Calibri"/>
                <a:ea typeface="Calibri"/>
                <a:cs typeface="Calibri"/>
                <a:sym typeface="Calibri"/>
                <a:hlinkClick r:id="rId6"/>
              </a:rPr>
              <a:t>https://www.ncbi.nlm.nih.gov/pmc/articles/PMC4318286/</a:t>
            </a:r>
            <a:r>
              <a:rPr lang="en-US" sz="1960" b="0" i="0" u="none" strike="noStrike" cap="none">
                <a:solidFill>
                  <a:schemeClr val="dk1"/>
                </a:solidFill>
                <a:latin typeface="Calibri"/>
                <a:ea typeface="Calibri"/>
                <a:cs typeface="Calibri"/>
                <a:sym typeface="Calibri"/>
              </a:rPr>
              <a:t>. </a:t>
            </a:r>
          </a:p>
          <a:p>
            <a:pPr marL="228600" marR="0" lvl="0" indent="-228600" algn="l" rtl="0">
              <a:lnSpc>
                <a:spcPct val="70000"/>
              </a:lnSpc>
              <a:spcBef>
                <a:spcPts val="1000"/>
              </a:spcBef>
              <a:spcAft>
                <a:spcPts val="0"/>
              </a:spcAft>
              <a:buClr>
                <a:schemeClr val="dk1"/>
              </a:buClr>
              <a:buSzPct val="100000"/>
              <a:buFont typeface="Arial"/>
              <a:buNone/>
            </a:pPr>
            <a:endParaRPr sz="1960" b="0" i="0" u="none" strike="noStrike" cap="none">
              <a:solidFill>
                <a:schemeClr val="dk1"/>
              </a:solidFill>
              <a:latin typeface="Calibri"/>
              <a:ea typeface="Calibri"/>
              <a:cs typeface="Calibri"/>
              <a:sym typeface="Calibri"/>
            </a:endParaRPr>
          </a:p>
          <a:p>
            <a:pPr marL="228600" marR="0" lvl="0" indent="-228600" algn="l" rtl="0">
              <a:lnSpc>
                <a:spcPct val="70000"/>
              </a:lnSpc>
              <a:spcBef>
                <a:spcPts val="1000"/>
              </a:spcBef>
              <a:spcAft>
                <a:spcPts val="0"/>
              </a:spcAft>
              <a:buClr>
                <a:schemeClr val="dk1"/>
              </a:buClr>
              <a:buSzPct val="100000"/>
              <a:buFont typeface="Arial"/>
              <a:buChar char="•"/>
            </a:pPr>
            <a:r>
              <a:rPr lang="en-US" sz="1960" b="0" i="0" u="none" strike="noStrike" cap="none">
                <a:solidFill>
                  <a:schemeClr val="dk1"/>
                </a:solidFill>
                <a:latin typeface="Calibri"/>
                <a:ea typeface="Calibri"/>
                <a:cs typeface="Calibri"/>
                <a:sym typeface="Calibri"/>
              </a:rPr>
              <a:t>A research paper named   </a:t>
            </a:r>
            <a:r>
              <a:rPr lang="en-US" sz="1960" b="1" i="0" u="none" strike="noStrike" cap="none">
                <a:solidFill>
                  <a:schemeClr val="dk1"/>
                </a:solidFill>
                <a:latin typeface="Calibri"/>
                <a:ea typeface="Calibri"/>
                <a:cs typeface="Calibri"/>
                <a:sym typeface="Calibri"/>
              </a:rPr>
              <a:t>"Multiple vantage points on the mental health effects of mass shootings”, </a:t>
            </a:r>
            <a:r>
              <a:rPr lang="en-US" sz="1960" b="0" i="0" u="none" strike="noStrike" cap="none">
                <a:solidFill>
                  <a:schemeClr val="dk1"/>
                </a:solidFill>
                <a:latin typeface="Calibri"/>
                <a:ea typeface="Calibri"/>
                <a:cs typeface="Calibri"/>
                <a:sym typeface="Calibri"/>
              </a:rPr>
              <a:t>available @ </a:t>
            </a:r>
            <a:r>
              <a:rPr lang="en-US" sz="1960" b="0" i="0" u="sng" strike="noStrike" cap="none">
                <a:solidFill>
                  <a:schemeClr val="hlink"/>
                </a:solidFill>
                <a:latin typeface="Calibri"/>
                <a:ea typeface="Calibri"/>
                <a:cs typeface="Calibri"/>
                <a:sym typeface="Calibri"/>
                <a:hlinkClick r:id="rId7"/>
              </a:rPr>
              <a:t>https://www.ncbi.nlm.nih.gov/pubmed/25085235</a:t>
            </a:r>
            <a:r>
              <a:rPr lang="en-US" sz="1960" b="0" i="0" u="none" strike="noStrike" cap="none">
                <a:solidFill>
                  <a:schemeClr val="dk1"/>
                </a:solidFill>
                <a:latin typeface="Calibri"/>
                <a:ea typeface="Calibri"/>
                <a:cs typeface="Calibri"/>
                <a:sym typeface="Calibri"/>
              </a:rPr>
              <a:t> describes how mental health effects mass shootings. </a:t>
            </a:r>
          </a:p>
          <a:p>
            <a:pPr marL="228600" marR="0" lvl="0" indent="-228600" algn="l" rtl="0">
              <a:lnSpc>
                <a:spcPct val="70000"/>
              </a:lnSpc>
              <a:spcBef>
                <a:spcPts val="1000"/>
              </a:spcBef>
              <a:spcAft>
                <a:spcPts val="0"/>
              </a:spcAft>
              <a:buClr>
                <a:schemeClr val="dk1"/>
              </a:buClr>
              <a:buSzPct val="100000"/>
              <a:buFont typeface="Arial"/>
              <a:buNone/>
            </a:pPr>
            <a:endParaRPr sz="1960" b="0" i="0" u="none" strike="noStrike" cap="none">
              <a:solidFill>
                <a:schemeClr val="dk1"/>
              </a:solidFill>
              <a:latin typeface="Calibri"/>
              <a:ea typeface="Calibri"/>
              <a:cs typeface="Calibri"/>
              <a:sym typeface="Calibri"/>
            </a:endParaRPr>
          </a:p>
          <a:p>
            <a:pPr marL="228600" marR="0" lvl="0" indent="-228600" algn="l" rtl="0">
              <a:lnSpc>
                <a:spcPct val="70000"/>
              </a:lnSpc>
              <a:spcBef>
                <a:spcPts val="1000"/>
              </a:spcBef>
              <a:spcAft>
                <a:spcPts val="0"/>
              </a:spcAft>
              <a:buClr>
                <a:schemeClr val="dk1"/>
              </a:buClr>
              <a:buSzPct val="100000"/>
              <a:buFont typeface="Arial"/>
              <a:buChar char="•"/>
            </a:pPr>
            <a:r>
              <a:rPr lang="en-US" sz="1960" b="0" i="0" u="none" strike="noStrike" cap="none">
                <a:solidFill>
                  <a:schemeClr val="dk1"/>
                </a:solidFill>
                <a:latin typeface="Calibri"/>
                <a:ea typeface="Calibri"/>
                <a:cs typeface="Calibri"/>
                <a:sym typeface="Calibri"/>
              </a:rPr>
              <a:t>These papers do analysis of mental illness, American firearms policies, the effects of shooting rampages on children and adolescents, the psychological effects for wounded victims and the emergency healthcare personnel who care for them, the disaster behavioral health considerations for preparedness and response, and the media "framing" of mass shooting incidents in relation to the portrayal of mental health themes </a:t>
            </a:r>
          </a:p>
          <a:p>
            <a:pPr marL="228600" marR="0" lvl="0" indent="-228600" algn="l" rtl="0">
              <a:lnSpc>
                <a:spcPct val="70000"/>
              </a:lnSpc>
              <a:spcBef>
                <a:spcPts val="1000"/>
              </a:spcBef>
              <a:spcAft>
                <a:spcPts val="0"/>
              </a:spcAft>
              <a:buClr>
                <a:schemeClr val="dk1"/>
              </a:buClr>
              <a:buSzPct val="100000"/>
              <a:buFont typeface="Arial"/>
              <a:buNone/>
            </a:pPr>
            <a:endParaRPr sz="1960" b="0" i="0" u="none" strike="noStrike" cap="none">
              <a:solidFill>
                <a:schemeClr val="dk1"/>
              </a:solidFill>
              <a:latin typeface="Calibri"/>
              <a:ea typeface="Calibri"/>
              <a:cs typeface="Calibri"/>
              <a:sym typeface="Calibri"/>
            </a:endParaRPr>
          </a:p>
          <a:p>
            <a:pPr marL="228600" marR="0" lvl="0" indent="-228600" algn="l" rtl="0">
              <a:lnSpc>
                <a:spcPct val="70000"/>
              </a:lnSpc>
              <a:spcBef>
                <a:spcPts val="1000"/>
              </a:spcBef>
              <a:buClr>
                <a:schemeClr val="dk1"/>
              </a:buClr>
              <a:buSzPct val="100000"/>
              <a:buFont typeface="Arial"/>
              <a:buChar char="•"/>
            </a:pPr>
            <a:r>
              <a:rPr lang="en-US" sz="1960" b="0" i="0" u="none" strike="noStrike" cap="none">
                <a:solidFill>
                  <a:schemeClr val="dk1"/>
                </a:solidFill>
                <a:latin typeface="Calibri"/>
                <a:ea typeface="Calibri"/>
                <a:cs typeface="Calibri"/>
                <a:sym typeface="Calibri"/>
              </a:rPr>
              <a:t>I also found the dataset and some interesting insights @ </a:t>
            </a:r>
            <a:r>
              <a:rPr lang="en-US" sz="1960" b="0" i="0" u="sng" strike="noStrike" cap="none">
                <a:solidFill>
                  <a:schemeClr val="hlink"/>
                </a:solidFill>
                <a:latin typeface="Calibri"/>
                <a:ea typeface="Calibri"/>
                <a:cs typeface="Calibri"/>
                <a:sym typeface="Calibri"/>
                <a:hlinkClick r:id="rId8"/>
              </a:rPr>
              <a:t>https://www.kaggle.com/zusmani/us-mass-shootings-last-50-years</a:t>
            </a:r>
            <a:r>
              <a:rPr lang="en-US" sz="1960" b="0" i="0" u="none" strike="noStrike" cap="none">
                <a:solidFill>
                  <a:schemeClr val="dk1"/>
                </a:solidFill>
                <a:latin typeface="Calibri"/>
                <a:ea typeface="Calibri"/>
                <a:cs typeface="Calibri"/>
                <a:sym typeface="Calibri"/>
              </a:rPr>
              <a:t> which is motivational for me to pick up this topic for my work.</a:t>
            </a:r>
          </a:p>
        </p:txBody>
      </p:sp>
      <p:pic>
        <p:nvPicPr>
          <p:cNvPr id="2" name="tmpDB53">
            <a:hlinkClick r:id="" action="ppaction://media"/>
            <a:extLst>
              <a:ext uri="{FF2B5EF4-FFF2-40B4-BE49-F238E27FC236}">
                <a16:creationId xmlns:a16="http://schemas.microsoft.com/office/drawing/2014/main" id="{3A3D064E-67EB-4284-8090-3954C7B56C52}"/>
              </a:ext>
            </a:extLst>
          </p:cNvPr>
          <p:cNvPicPr>
            <a:picLocks noChangeAspect="1"/>
          </p:cNvPicPr>
          <p:nvPr>
            <a:videoFile r:link="rId1"/>
            <p:custDataLst>
              <p:tags r:id="rId2"/>
            </p:custDataLst>
            <p:extLst>
              <p:ext uri="{DAA4B4D4-6D71-4841-9C94-3DE7FCFB9230}">
                <p14:media xmlns:p14="http://schemas.microsoft.com/office/powerpoint/2010/main" r:embed="rId3">
                  <p14:trim end="10.0929"/>
                </p14:media>
              </p:ext>
              <p:ext uri="{42D2F446-02D8-4167-A562-619A0277C38B}">
                <p15:isNarration xmlns:p15="http://schemas.microsoft.com/office/powerpoint/2012/main" val="1"/>
              </p:ext>
            </p:extLst>
          </p:nvPr>
        </p:nvPicPr>
        <p:blipFill>
          <a:blip r:embed="rId9"/>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937"/>
    </mc:Choice>
    <mc:Fallback xmlns="">
      <p:transition spd="slow" advTm="329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Hypothesis and Research Questions</a:t>
            </a:r>
          </a:p>
        </p:txBody>
      </p:sp>
      <p:sp>
        <p:nvSpPr>
          <p:cNvPr id="113" name="Shape 113"/>
          <p:cNvSpPr txBox="1">
            <a:spLocks noGrp="1"/>
          </p:cNvSpPr>
          <p:nvPr>
            <p:ph type="body" idx="1"/>
          </p:nvPr>
        </p:nvSpPr>
        <p:spPr>
          <a:xfrm>
            <a:off x="838200" y="1493134"/>
            <a:ext cx="10515600" cy="4861367"/>
          </a:xfrm>
          <a:prstGeom prst="rect">
            <a:avLst/>
          </a:prstGeom>
          <a:noFill/>
          <a:ln>
            <a:noFill/>
          </a:ln>
        </p:spPr>
        <p:txBody>
          <a:bodyPr wrap="square" lIns="91425" tIns="45700" rIns="91425" bIns="45700" anchor="t" anchorCtr="0">
            <a:noAutofit/>
          </a:bodyPr>
          <a:lstStyle/>
          <a:p>
            <a:pPr marL="228600" marR="0" lvl="0" indent="-228600" algn="l" rtl="0">
              <a:lnSpc>
                <a:spcPct val="70000"/>
              </a:lnSpc>
              <a:spcBef>
                <a:spcPts val="0"/>
              </a:spcBef>
              <a:spcAft>
                <a:spcPts val="0"/>
              </a:spcAft>
              <a:buClr>
                <a:schemeClr val="dk1"/>
              </a:buClr>
              <a:buSzPct val="100000"/>
              <a:buFont typeface="Arial"/>
              <a:buChar char="•"/>
            </a:pPr>
            <a:r>
              <a:rPr lang="en-US" sz="2380" b="0" i="0" u="none" strike="noStrike" cap="none" dirty="0">
                <a:solidFill>
                  <a:schemeClr val="dk1"/>
                </a:solidFill>
                <a:latin typeface="Calibri"/>
                <a:ea typeface="Calibri"/>
                <a:cs typeface="Calibri"/>
                <a:sym typeface="Calibri"/>
              </a:rPr>
              <a:t>I believe the implementation would lead to interesting exploratory analysis and I will get some meaningful insights about the mass shootings in the </a:t>
            </a:r>
            <a:r>
              <a:rPr lang="en-US" sz="2380" b="0" i="0" u="none" strike="noStrike" cap="none">
                <a:solidFill>
                  <a:schemeClr val="dk1"/>
                </a:solidFill>
                <a:latin typeface="Calibri"/>
                <a:ea typeface="Calibri"/>
                <a:cs typeface="Calibri"/>
                <a:sym typeface="Calibri"/>
              </a:rPr>
              <a:t>US based </a:t>
            </a:r>
            <a:r>
              <a:rPr lang="en-US" sz="2380" b="0" i="0" u="none" strike="noStrike" cap="none" dirty="0">
                <a:solidFill>
                  <a:schemeClr val="dk1"/>
                </a:solidFill>
                <a:latin typeface="Calibri"/>
                <a:ea typeface="Calibri"/>
                <a:cs typeface="Calibri"/>
                <a:sym typeface="Calibri"/>
              </a:rPr>
              <a:t>on the dataset I have chosen.  </a:t>
            </a:r>
          </a:p>
          <a:p>
            <a:pPr marL="228600" marR="0" lvl="0" indent="-228600" algn="l" rtl="0">
              <a:lnSpc>
                <a:spcPct val="70000"/>
              </a:lnSpc>
              <a:spcBef>
                <a:spcPts val="1000"/>
              </a:spcBef>
              <a:spcAft>
                <a:spcPts val="0"/>
              </a:spcAft>
              <a:buClr>
                <a:schemeClr val="dk1"/>
              </a:buClr>
              <a:buSzPct val="100000"/>
              <a:buFont typeface="Arial"/>
              <a:buNone/>
            </a:pPr>
            <a:endParaRPr sz="2380" b="0" i="0" u="none" strike="noStrike" cap="none" dirty="0">
              <a:solidFill>
                <a:schemeClr val="dk1"/>
              </a:solidFill>
              <a:latin typeface="Calibri"/>
              <a:ea typeface="Calibri"/>
              <a:cs typeface="Calibri"/>
              <a:sym typeface="Calibri"/>
            </a:endParaRPr>
          </a:p>
          <a:p>
            <a:pPr marL="228600" marR="0" lvl="0" indent="-228600" algn="l" rtl="0">
              <a:lnSpc>
                <a:spcPct val="70000"/>
              </a:lnSpc>
              <a:spcBef>
                <a:spcPts val="1000"/>
              </a:spcBef>
              <a:spcAft>
                <a:spcPts val="0"/>
              </a:spcAft>
              <a:buClr>
                <a:schemeClr val="dk1"/>
              </a:buClr>
              <a:buSzPct val="100000"/>
              <a:buFont typeface="Arial"/>
              <a:buChar char="•"/>
            </a:pPr>
            <a:r>
              <a:rPr lang="en-US" sz="2380" b="0" i="0" u="none" strike="noStrike" cap="none" dirty="0">
                <a:solidFill>
                  <a:schemeClr val="dk1"/>
                </a:solidFill>
                <a:latin typeface="Calibri"/>
                <a:ea typeface="Calibri"/>
                <a:cs typeface="Calibri"/>
                <a:sym typeface="Calibri"/>
              </a:rPr>
              <a:t>My objective is that the implementation should lead to interesting exploratory analysis and I should get some meaningful insights from this mass shooting dataset.</a:t>
            </a:r>
          </a:p>
          <a:p>
            <a:pPr marL="228600" marR="0" lvl="0" indent="-228600" algn="l" rtl="0">
              <a:lnSpc>
                <a:spcPct val="70000"/>
              </a:lnSpc>
              <a:spcBef>
                <a:spcPts val="1000"/>
              </a:spcBef>
              <a:spcAft>
                <a:spcPts val="0"/>
              </a:spcAft>
              <a:buClr>
                <a:schemeClr val="dk1"/>
              </a:buClr>
              <a:buSzPct val="100000"/>
              <a:buFont typeface="Arial"/>
              <a:buNone/>
            </a:pPr>
            <a:endParaRPr sz="2380" b="0" i="0" u="none" strike="noStrike" cap="none" dirty="0">
              <a:solidFill>
                <a:schemeClr val="dk1"/>
              </a:solidFill>
              <a:latin typeface="Calibri"/>
              <a:ea typeface="Calibri"/>
              <a:cs typeface="Calibri"/>
              <a:sym typeface="Calibri"/>
            </a:endParaRPr>
          </a:p>
          <a:p>
            <a:pPr marL="228600" marR="0" lvl="0" indent="-228600" algn="l" rtl="0">
              <a:lnSpc>
                <a:spcPct val="70000"/>
              </a:lnSpc>
              <a:spcBef>
                <a:spcPts val="1000"/>
              </a:spcBef>
              <a:spcAft>
                <a:spcPts val="0"/>
              </a:spcAft>
              <a:buClr>
                <a:schemeClr val="dk1"/>
              </a:buClr>
              <a:buSzPct val="100000"/>
              <a:buFont typeface="Arial"/>
              <a:buChar char="•"/>
            </a:pPr>
            <a:r>
              <a:rPr lang="en-US" sz="2380" b="0" i="0" u="none" strike="noStrike" cap="none" dirty="0">
                <a:solidFill>
                  <a:schemeClr val="dk1"/>
                </a:solidFill>
                <a:latin typeface="Calibri"/>
                <a:ea typeface="Calibri"/>
                <a:cs typeface="Calibri"/>
                <a:sym typeface="Calibri"/>
              </a:rPr>
              <a:t>Research Questions / Potential Insights targeted to be found out – </a:t>
            </a:r>
          </a:p>
          <a:p>
            <a:pPr marL="685800" marR="0" lvl="1" indent="-228600" algn="l" rtl="0">
              <a:lnSpc>
                <a:spcPct val="70000"/>
              </a:lnSpc>
              <a:spcBef>
                <a:spcPts val="500"/>
              </a:spcBef>
              <a:spcAft>
                <a:spcPts val="0"/>
              </a:spcAft>
              <a:buClr>
                <a:schemeClr val="dk1"/>
              </a:buClr>
              <a:buSzPct val="100000"/>
              <a:buFont typeface="Arial"/>
              <a:buChar char="•"/>
            </a:pPr>
            <a:r>
              <a:rPr lang="en-US" sz="2040" b="0" i="0" u="none" strike="noStrike" cap="none" dirty="0">
                <a:solidFill>
                  <a:schemeClr val="dk1"/>
                </a:solidFill>
                <a:latin typeface="Calibri"/>
                <a:ea typeface="Calibri"/>
                <a:cs typeface="Calibri"/>
                <a:sym typeface="Calibri"/>
              </a:rPr>
              <a:t>Distribution of mass shootings across all US states / areas.</a:t>
            </a:r>
          </a:p>
          <a:p>
            <a:pPr marL="685800" marR="0" lvl="1" indent="-228600" algn="l" rtl="0">
              <a:lnSpc>
                <a:spcPct val="70000"/>
              </a:lnSpc>
              <a:spcBef>
                <a:spcPts val="500"/>
              </a:spcBef>
              <a:spcAft>
                <a:spcPts val="0"/>
              </a:spcAft>
              <a:buClr>
                <a:schemeClr val="dk1"/>
              </a:buClr>
              <a:buSzPct val="100000"/>
              <a:buFont typeface="Arial"/>
              <a:buChar char="•"/>
            </a:pPr>
            <a:r>
              <a:rPr lang="en-US" sz="2040" b="0" i="0" u="none" strike="noStrike" cap="none" dirty="0">
                <a:solidFill>
                  <a:schemeClr val="dk1"/>
                </a:solidFill>
                <a:latin typeface="Calibri"/>
                <a:ea typeface="Calibri"/>
                <a:cs typeface="Calibri"/>
                <a:sym typeface="Calibri"/>
              </a:rPr>
              <a:t>Rate of mass shootings over time / #years.</a:t>
            </a:r>
          </a:p>
          <a:p>
            <a:pPr marL="685800" marR="0" lvl="1" indent="-228600" algn="l" rtl="0">
              <a:lnSpc>
                <a:spcPct val="70000"/>
              </a:lnSpc>
              <a:spcBef>
                <a:spcPts val="500"/>
              </a:spcBef>
              <a:spcAft>
                <a:spcPts val="0"/>
              </a:spcAft>
              <a:buClr>
                <a:schemeClr val="dk1"/>
              </a:buClr>
              <a:buSzPct val="100000"/>
              <a:buFont typeface="Arial"/>
              <a:buChar char="•"/>
            </a:pPr>
            <a:r>
              <a:rPr lang="en-US" sz="2040" b="0" i="0" u="none" strike="noStrike" cap="none" dirty="0">
                <a:solidFill>
                  <a:schemeClr val="dk1"/>
                </a:solidFill>
                <a:latin typeface="Calibri"/>
                <a:ea typeface="Calibri"/>
                <a:cs typeface="Calibri"/>
                <a:sym typeface="Calibri"/>
              </a:rPr>
              <a:t>How many people got killed and injured per year? </a:t>
            </a:r>
          </a:p>
          <a:p>
            <a:pPr marL="685800" marR="0" lvl="1" indent="-228600" algn="l" rtl="0">
              <a:lnSpc>
                <a:spcPct val="70000"/>
              </a:lnSpc>
              <a:spcBef>
                <a:spcPts val="500"/>
              </a:spcBef>
              <a:spcAft>
                <a:spcPts val="0"/>
              </a:spcAft>
              <a:buClr>
                <a:schemeClr val="dk1"/>
              </a:buClr>
              <a:buSzPct val="100000"/>
              <a:buFont typeface="Arial"/>
              <a:buChar char="•"/>
            </a:pPr>
            <a:r>
              <a:rPr lang="en-US" sz="2040" b="0" i="0" u="none" strike="noStrike" cap="none" dirty="0">
                <a:solidFill>
                  <a:schemeClr val="dk1"/>
                </a:solidFill>
                <a:latin typeface="Calibri"/>
                <a:ea typeface="Calibri"/>
                <a:cs typeface="Calibri"/>
                <a:sym typeface="Calibri"/>
              </a:rPr>
              <a:t>Is there any correlation between shooter and his/her Race, Gender?</a:t>
            </a:r>
          </a:p>
          <a:p>
            <a:pPr marL="685800" marR="0" lvl="1" indent="-228600" algn="l" rtl="0">
              <a:lnSpc>
                <a:spcPct val="70000"/>
              </a:lnSpc>
              <a:spcBef>
                <a:spcPts val="500"/>
              </a:spcBef>
              <a:spcAft>
                <a:spcPts val="0"/>
              </a:spcAft>
              <a:buClr>
                <a:schemeClr val="dk1"/>
              </a:buClr>
              <a:buSzPct val="100000"/>
              <a:buFont typeface="Arial"/>
              <a:buChar char="•"/>
            </a:pPr>
            <a:r>
              <a:rPr lang="en-US" sz="2040" b="0" i="0" u="none" strike="noStrike" cap="none" dirty="0">
                <a:solidFill>
                  <a:schemeClr val="dk1"/>
                </a:solidFill>
                <a:latin typeface="Calibri"/>
                <a:ea typeface="Calibri"/>
                <a:cs typeface="Calibri"/>
                <a:sym typeface="Calibri"/>
              </a:rPr>
              <a:t>What cities and states are more prone to such attacks?</a:t>
            </a:r>
          </a:p>
          <a:p>
            <a:pPr marL="685800" marR="0" lvl="1" indent="-228600" algn="l" rtl="0">
              <a:lnSpc>
                <a:spcPct val="70000"/>
              </a:lnSpc>
              <a:spcBef>
                <a:spcPts val="500"/>
              </a:spcBef>
              <a:spcAft>
                <a:spcPts val="0"/>
              </a:spcAft>
              <a:buClr>
                <a:schemeClr val="dk1"/>
              </a:buClr>
              <a:buSzPct val="100000"/>
              <a:buFont typeface="Arial"/>
              <a:buChar char="•"/>
            </a:pPr>
            <a:r>
              <a:rPr lang="en-US" sz="2040" b="0" i="0" u="none" strike="noStrike" cap="none" dirty="0">
                <a:solidFill>
                  <a:schemeClr val="dk1"/>
                </a:solidFill>
                <a:latin typeface="Calibri"/>
                <a:ea typeface="Calibri"/>
                <a:cs typeface="Calibri"/>
                <a:sym typeface="Calibri"/>
              </a:rPr>
              <a:t>…</a:t>
            </a:r>
          </a:p>
          <a:p>
            <a:pPr marL="685800" marR="0" lvl="1" indent="-228600" algn="l" rtl="0">
              <a:lnSpc>
                <a:spcPct val="70000"/>
              </a:lnSpc>
              <a:spcBef>
                <a:spcPts val="500"/>
              </a:spcBef>
              <a:buClr>
                <a:schemeClr val="dk1"/>
              </a:buClr>
              <a:buSzPct val="100000"/>
              <a:buFont typeface="Arial"/>
              <a:buNone/>
            </a:pPr>
            <a:endParaRPr sz="2040" b="0" i="0" u="none" strike="noStrike" cap="none" dirty="0">
              <a:solidFill>
                <a:schemeClr val="dk1"/>
              </a:solidFill>
              <a:latin typeface="Calibri"/>
              <a:ea typeface="Calibri"/>
              <a:cs typeface="Calibri"/>
              <a:sym typeface="Calibri"/>
            </a:endParaRPr>
          </a:p>
        </p:txBody>
      </p:sp>
      <p:pic>
        <p:nvPicPr>
          <p:cNvPr id="2" name="tmp9B39">
            <a:hlinkClick r:id="" action="ppaction://media"/>
            <a:extLst>
              <a:ext uri="{FF2B5EF4-FFF2-40B4-BE49-F238E27FC236}">
                <a16:creationId xmlns:a16="http://schemas.microsoft.com/office/drawing/2014/main" id="{1528D9D8-608F-4678-B296-EA2B513C3394}"/>
              </a:ext>
            </a:extLst>
          </p:cNvPr>
          <p:cNvPicPr>
            <a:picLocks noChangeAspect="1"/>
          </p:cNvPicPr>
          <p:nvPr>
            <a:videoFile r:link="rId1"/>
            <p:custDataLst>
              <p:tags r:id="rId2"/>
            </p:custDataLst>
            <p:extLst>
              <p:ext uri="{DAA4B4D4-6D71-4841-9C94-3DE7FCFB9230}">
                <p14:media xmlns:p14="http://schemas.microsoft.com/office/powerpoint/2010/main" r:embed="rId3">
                  <p14:trim end="27.3673"/>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321"/>
    </mc:Choice>
    <mc:Fallback xmlns="">
      <p:transition spd="slow" advTm="153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Data Source Details</a:t>
            </a:r>
          </a:p>
        </p:txBody>
      </p:sp>
      <p:sp>
        <p:nvSpPr>
          <p:cNvPr id="119" name="Shape 119"/>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228600" marR="0" lvl="0" indent="-228600" algn="l" rtl="0">
              <a:lnSpc>
                <a:spcPct val="80000"/>
              </a:lnSpc>
              <a:spcBef>
                <a:spcPts val="0"/>
              </a:spcBef>
              <a:spcAft>
                <a:spcPts val="0"/>
              </a:spcAft>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Potential Data Source</a:t>
            </a:r>
          </a:p>
          <a:p>
            <a:pPr marL="685800" marR="0" lvl="1" indent="-228600" algn="l" rtl="0">
              <a:lnSpc>
                <a:spcPct val="80000"/>
              </a:lnSpc>
              <a:spcBef>
                <a:spcPts val="500"/>
              </a:spcBef>
              <a:spcAft>
                <a:spcPts val="0"/>
              </a:spcAft>
              <a:buClr>
                <a:schemeClr val="dk1"/>
              </a:buClr>
              <a:buSzPct val="100000"/>
              <a:buFont typeface="Arial"/>
              <a:buChar char="•"/>
            </a:pPr>
            <a:r>
              <a:rPr lang="en-US" sz="2400" b="0" i="0" u="none" strike="noStrike" cap="none">
                <a:solidFill>
                  <a:schemeClr val="dk1"/>
                </a:solidFill>
                <a:latin typeface="Calibri"/>
                <a:ea typeface="Calibri"/>
                <a:cs typeface="Calibri"/>
                <a:sym typeface="Calibri"/>
              </a:rPr>
              <a:t>The dataset which is used for my work is available at </a:t>
            </a:r>
            <a:r>
              <a:rPr lang="en-US" sz="2400" b="0" i="0" u="sng" strike="noStrike" cap="none">
                <a:solidFill>
                  <a:schemeClr val="hlink"/>
                </a:solidFill>
                <a:latin typeface="Calibri"/>
                <a:ea typeface="Calibri"/>
                <a:cs typeface="Calibri"/>
                <a:sym typeface="Calibri"/>
                <a:hlinkClick r:id="rId6"/>
              </a:rPr>
              <a:t>https://www.kaggle.com/zusmani/us-mass-shootings-last-50-years</a:t>
            </a:r>
            <a:r>
              <a:rPr lang="en-US" sz="2400" b="0" i="0" u="none" strike="noStrike" cap="none">
                <a:solidFill>
                  <a:schemeClr val="dk1"/>
                </a:solidFill>
                <a:latin typeface="Calibri"/>
                <a:ea typeface="Calibri"/>
                <a:cs typeface="Calibri"/>
                <a:sym typeface="Calibri"/>
              </a:rPr>
              <a:t> . </a:t>
            </a:r>
          </a:p>
          <a:p>
            <a:pPr marL="685800" marR="0" lvl="1" indent="-228600" algn="l" rtl="0">
              <a:lnSpc>
                <a:spcPct val="80000"/>
              </a:lnSpc>
              <a:spcBef>
                <a:spcPts val="500"/>
              </a:spcBef>
              <a:spcAft>
                <a:spcPts val="0"/>
              </a:spcAft>
              <a:buClr>
                <a:schemeClr val="dk1"/>
              </a:buClr>
              <a:buSzPct val="100000"/>
              <a:buFont typeface="Arial"/>
              <a:buChar char="•"/>
            </a:pPr>
            <a:r>
              <a:rPr lang="en-US" sz="2400" b="0" i="0" u="none" strike="noStrike" cap="none">
                <a:solidFill>
                  <a:schemeClr val="dk1"/>
                </a:solidFill>
                <a:latin typeface="Calibri"/>
                <a:ea typeface="Calibri"/>
                <a:cs typeface="Calibri"/>
                <a:sym typeface="Calibri"/>
              </a:rPr>
              <a:t>I verified the datasets and it looks good to me in terms of metadata, data volume, quality, etc.</a:t>
            </a:r>
          </a:p>
          <a:p>
            <a:pPr marL="685800" marR="0" lvl="1" indent="-228600" algn="l" rtl="0">
              <a:lnSpc>
                <a:spcPct val="80000"/>
              </a:lnSpc>
              <a:spcBef>
                <a:spcPts val="500"/>
              </a:spcBef>
              <a:spcAft>
                <a:spcPts val="0"/>
              </a:spcAft>
              <a:buClr>
                <a:schemeClr val="dk1"/>
              </a:buClr>
              <a:buSzPct val="100000"/>
              <a:buFont typeface="Arial"/>
              <a:buNone/>
            </a:pPr>
            <a:endParaRPr sz="2400" b="0" i="0" u="none" strike="noStrike" cap="none">
              <a:solidFill>
                <a:schemeClr val="dk1"/>
              </a:solidFill>
              <a:latin typeface="Calibri"/>
              <a:ea typeface="Calibri"/>
              <a:cs typeface="Calibri"/>
              <a:sym typeface="Calibri"/>
            </a:endParaRPr>
          </a:p>
          <a:p>
            <a:pPr marL="228600" marR="0" lvl="0" indent="-228600" algn="l" rtl="0">
              <a:lnSpc>
                <a:spcPct val="80000"/>
              </a:lnSpc>
              <a:spcBef>
                <a:spcPts val="1000"/>
              </a:spcBef>
              <a:spcAft>
                <a:spcPts val="0"/>
              </a:spcAft>
              <a:buClr>
                <a:schemeClr val="dk1"/>
              </a:buClr>
              <a:buSzPct val="100000"/>
              <a:buFont typeface="Arial"/>
              <a:buChar char="•"/>
            </a:pPr>
            <a:r>
              <a:rPr lang="en-US" sz="2800" b="0" i="0" u="none" strike="noStrike" cap="none">
                <a:solidFill>
                  <a:schemeClr val="dk1"/>
                </a:solidFill>
                <a:latin typeface="Calibri"/>
                <a:ea typeface="Calibri"/>
                <a:cs typeface="Calibri"/>
                <a:sym typeface="Calibri"/>
              </a:rPr>
              <a:t>Data statistics </a:t>
            </a:r>
          </a:p>
          <a:p>
            <a:pPr marL="685800" marR="0" lvl="1" indent="-228600" algn="l" rtl="0">
              <a:lnSpc>
                <a:spcPct val="80000"/>
              </a:lnSpc>
              <a:spcBef>
                <a:spcPts val="500"/>
              </a:spcBef>
              <a:spcAft>
                <a:spcPts val="0"/>
              </a:spcAft>
              <a:buClr>
                <a:schemeClr val="dk1"/>
              </a:buClr>
              <a:buSzPct val="100000"/>
              <a:buFont typeface="Arial"/>
              <a:buChar char="•"/>
            </a:pPr>
            <a:r>
              <a:rPr lang="en-US" sz="2400" b="0" i="0" u="none" strike="noStrike" cap="none">
                <a:solidFill>
                  <a:schemeClr val="dk1"/>
                </a:solidFill>
                <a:latin typeface="Calibri"/>
                <a:ea typeface="Calibri"/>
                <a:cs typeface="Calibri"/>
                <a:sym typeface="Calibri"/>
              </a:rPr>
              <a:t>Mass shootings information data for last 50 years</a:t>
            </a:r>
          </a:p>
          <a:p>
            <a:pPr marL="685800" marR="0" lvl="1" indent="-228600" algn="l" rtl="0">
              <a:lnSpc>
                <a:spcPct val="80000"/>
              </a:lnSpc>
              <a:spcBef>
                <a:spcPts val="500"/>
              </a:spcBef>
              <a:spcAft>
                <a:spcPts val="0"/>
              </a:spcAft>
              <a:buClr>
                <a:schemeClr val="dk1"/>
              </a:buClr>
              <a:buSzPct val="100000"/>
              <a:buFont typeface="Arial"/>
              <a:buChar char="•"/>
            </a:pPr>
            <a:r>
              <a:rPr lang="en-US" sz="2400" b="0" i="0" u="none" strike="noStrike" cap="none">
                <a:solidFill>
                  <a:schemeClr val="dk1"/>
                </a:solidFill>
                <a:latin typeface="Calibri"/>
                <a:ea typeface="Calibri"/>
                <a:cs typeface="Calibri"/>
                <a:sym typeface="Calibri"/>
              </a:rPr>
              <a:t>~323 rows representing unique incidents, each described with 21 metadata columns. </a:t>
            </a:r>
          </a:p>
          <a:p>
            <a:pPr marL="685800" marR="0" lvl="1" indent="-228600" algn="l" rtl="0">
              <a:lnSpc>
                <a:spcPct val="80000"/>
              </a:lnSpc>
              <a:spcBef>
                <a:spcPts val="500"/>
              </a:spcBef>
              <a:spcAft>
                <a:spcPts val="0"/>
              </a:spcAft>
              <a:buClr>
                <a:schemeClr val="dk1"/>
              </a:buClr>
              <a:buSzPct val="100000"/>
              <a:buFont typeface="Arial"/>
              <a:buChar char="•"/>
            </a:pPr>
            <a:r>
              <a:rPr lang="en-US" sz="2400" b="0" i="0" u="none" strike="noStrike" cap="none">
                <a:solidFill>
                  <a:schemeClr val="dk1"/>
                </a:solidFill>
                <a:latin typeface="Calibri"/>
                <a:ea typeface="Calibri"/>
                <a:cs typeface="Calibri"/>
                <a:sym typeface="Calibri"/>
              </a:rPr>
              <a:t>Key fields: Location, Date, Area, Target, Cause, Summary, Suspect information, Victims information, etc. </a:t>
            </a:r>
          </a:p>
          <a:p>
            <a:pPr marL="685800" marR="0" lvl="1" indent="-228600" algn="l" rtl="0">
              <a:lnSpc>
                <a:spcPct val="80000"/>
              </a:lnSpc>
              <a:spcBef>
                <a:spcPts val="500"/>
              </a:spcBef>
              <a:spcAft>
                <a:spcPts val="0"/>
              </a:spcAft>
              <a:buClr>
                <a:schemeClr val="dk1"/>
              </a:buClr>
              <a:buSzPct val="100000"/>
              <a:buFont typeface="Arial"/>
              <a:buNone/>
            </a:pPr>
            <a:endParaRPr sz="2400" b="0" i="0" u="none" strike="noStrike" cap="none">
              <a:solidFill>
                <a:schemeClr val="dk1"/>
              </a:solidFill>
              <a:latin typeface="Calibri"/>
              <a:ea typeface="Calibri"/>
              <a:cs typeface="Calibri"/>
              <a:sym typeface="Calibri"/>
            </a:endParaRPr>
          </a:p>
          <a:p>
            <a:pPr marL="228600" marR="0" lvl="0" indent="-228600" algn="l" rtl="0">
              <a:lnSpc>
                <a:spcPct val="80000"/>
              </a:lnSpc>
              <a:spcBef>
                <a:spcPts val="1000"/>
              </a:spcBef>
              <a:buClr>
                <a:schemeClr val="dk1"/>
              </a:buClr>
              <a:buSzPct val="100000"/>
              <a:buFont typeface="Arial"/>
              <a:buNone/>
            </a:pPr>
            <a:endParaRPr sz="2800" b="0" i="0" u="none" strike="noStrike" cap="none">
              <a:solidFill>
                <a:schemeClr val="dk1"/>
              </a:solidFill>
              <a:latin typeface="Calibri"/>
              <a:ea typeface="Calibri"/>
              <a:cs typeface="Calibri"/>
              <a:sym typeface="Calibri"/>
            </a:endParaRPr>
          </a:p>
        </p:txBody>
      </p:sp>
      <p:pic>
        <p:nvPicPr>
          <p:cNvPr id="3" name="tmp5FF1">
            <a:hlinkClick r:id="" action="ppaction://media"/>
            <a:extLst>
              <a:ext uri="{FF2B5EF4-FFF2-40B4-BE49-F238E27FC236}">
                <a16:creationId xmlns:a16="http://schemas.microsoft.com/office/drawing/2014/main" id="{3BEED77A-8EB2-4A19-8A11-16429AE6229F}"/>
              </a:ext>
            </a:extLst>
          </p:cNvPr>
          <p:cNvPicPr>
            <a:picLocks noChangeAspect="1"/>
          </p:cNvPicPr>
          <p:nvPr>
            <a:videoFile r:link="rId1"/>
            <p:custDataLst>
              <p:tags r:id="rId2"/>
            </p:custDataLst>
            <p:extLst>
              <p:ext uri="{DAA4B4D4-6D71-4841-9C94-3DE7FCFB9230}">
                <p14:media xmlns:p14="http://schemas.microsoft.com/office/powerpoint/2010/main" r:embed="rId3">
                  <p14:trim end="32.7868"/>
                </p14:media>
              </p:ext>
              <p:ext uri="{42D2F446-02D8-4167-A562-619A0277C38B}">
                <p15:isNarration xmlns:p15="http://schemas.microsoft.com/office/powerpoint/2012/main" val="1"/>
              </p:ext>
            </p:extLst>
          </p:nvPr>
        </p:nvPicPr>
        <p:blipFill>
          <a:blip r:embed="rId7"/>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571"/>
    </mc:Choice>
    <mc:Fallback xmlns="">
      <p:transition spd="slow" advTm="155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Implementation Approach &amp; Techniques</a:t>
            </a:r>
          </a:p>
        </p:txBody>
      </p:sp>
      <p:sp>
        <p:nvSpPr>
          <p:cNvPr id="125" name="Shape 125"/>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228600" marR="0" lvl="0" indent="-228600" algn="l" rtl="0">
              <a:lnSpc>
                <a:spcPct val="80000"/>
              </a:lnSpc>
              <a:spcBef>
                <a:spcPts val="0"/>
              </a:spcBef>
              <a:spcAft>
                <a:spcPts val="0"/>
              </a:spcAft>
              <a:buClr>
                <a:schemeClr val="dk1"/>
              </a:buClr>
              <a:buSzPct val="100000"/>
              <a:buFont typeface="Arial"/>
              <a:buChar char="•"/>
            </a:pPr>
            <a:r>
              <a:rPr lang="en-US" sz="2590" b="0" i="0" u="none" strike="noStrike" cap="none" dirty="0">
                <a:solidFill>
                  <a:schemeClr val="dk1"/>
                </a:solidFill>
                <a:latin typeface="Calibri"/>
                <a:ea typeface="Calibri"/>
                <a:cs typeface="Calibri"/>
                <a:sym typeface="Calibri"/>
              </a:rPr>
              <a:t>Data Preprocessing Steps</a:t>
            </a:r>
          </a:p>
          <a:p>
            <a:pPr marL="971550" marR="0" lvl="1" indent="-514350" algn="l" rtl="0">
              <a:lnSpc>
                <a:spcPct val="80000"/>
              </a:lnSpc>
              <a:spcBef>
                <a:spcPts val="500"/>
              </a:spcBef>
              <a:spcAft>
                <a:spcPts val="0"/>
              </a:spcAft>
              <a:buClr>
                <a:schemeClr val="dk1"/>
              </a:buClr>
              <a:buSzPct val="100000"/>
              <a:buFont typeface="Calibri"/>
              <a:buAutoNum type="arabicPeriod"/>
            </a:pPr>
            <a:r>
              <a:rPr lang="en-US" sz="2220" b="0" i="0" u="none" strike="noStrike" cap="none" dirty="0">
                <a:solidFill>
                  <a:schemeClr val="dk1"/>
                </a:solidFill>
                <a:latin typeface="Calibri"/>
                <a:ea typeface="Calibri"/>
                <a:cs typeface="Calibri"/>
                <a:sym typeface="Calibri"/>
              </a:rPr>
              <a:t>As a requirement of doing exploratory analytics by year / month / date level, I standardized all the timestamp values in the given dataset. This was achieved by implementing a custom function and using it on entire dataset.</a:t>
            </a:r>
          </a:p>
          <a:p>
            <a:pPr marL="971550" marR="0" lvl="1" indent="-514350" algn="l" rtl="0">
              <a:lnSpc>
                <a:spcPct val="80000"/>
              </a:lnSpc>
              <a:spcBef>
                <a:spcPts val="500"/>
              </a:spcBef>
              <a:spcAft>
                <a:spcPts val="0"/>
              </a:spcAft>
              <a:buClr>
                <a:schemeClr val="dk1"/>
              </a:buClr>
              <a:buSzPct val="100000"/>
              <a:buFont typeface="Calibri"/>
              <a:buNone/>
            </a:pPr>
            <a:endParaRPr sz="2220" b="0" i="0" u="none" strike="noStrike" cap="none" dirty="0">
              <a:solidFill>
                <a:schemeClr val="dk1"/>
              </a:solidFill>
              <a:latin typeface="Calibri"/>
              <a:ea typeface="Calibri"/>
              <a:cs typeface="Calibri"/>
              <a:sym typeface="Calibri"/>
            </a:endParaRPr>
          </a:p>
          <a:p>
            <a:pPr marL="971550" marR="0" lvl="1" indent="-514350" algn="l" rtl="0">
              <a:lnSpc>
                <a:spcPct val="80000"/>
              </a:lnSpc>
              <a:spcBef>
                <a:spcPts val="500"/>
              </a:spcBef>
              <a:spcAft>
                <a:spcPts val="0"/>
              </a:spcAft>
              <a:buClr>
                <a:schemeClr val="dk1"/>
              </a:buClr>
              <a:buSzPct val="100000"/>
              <a:buFont typeface="Calibri"/>
              <a:buAutoNum type="arabicPeriod"/>
            </a:pPr>
            <a:r>
              <a:rPr lang="en-US" sz="2220" b="0" i="0" u="none" strike="noStrike" cap="none" dirty="0">
                <a:solidFill>
                  <a:schemeClr val="dk1"/>
                </a:solidFill>
                <a:latin typeface="Calibri"/>
                <a:ea typeface="Calibri"/>
                <a:cs typeface="Calibri"/>
                <a:sym typeface="Calibri"/>
              </a:rPr>
              <a:t>I used step #1 to populate one extra columns namely “year” for each row in a given dataset.</a:t>
            </a:r>
          </a:p>
          <a:p>
            <a:pPr marL="971550" marR="0" lvl="1" indent="-514350" algn="l" rtl="0">
              <a:lnSpc>
                <a:spcPct val="80000"/>
              </a:lnSpc>
              <a:spcBef>
                <a:spcPts val="500"/>
              </a:spcBef>
              <a:spcAft>
                <a:spcPts val="0"/>
              </a:spcAft>
              <a:buClr>
                <a:schemeClr val="dk1"/>
              </a:buClr>
              <a:buSzPct val="100000"/>
              <a:buFont typeface="Calibri"/>
              <a:buNone/>
            </a:pPr>
            <a:endParaRPr sz="2220" b="0" i="0" u="none" strike="noStrike" cap="none" dirty="0">
              <a:solidFill>
                <a:schemeClr val="dk1"/>
              </a:solidFill>
              <a:latin typeface="Calibri"/>
              <a:ea typeface="Calibri"/>
              <a:cs typeface="Calibri"/>
              <a:sym typeface="Calibri"/>
            </a:endParaRPr>
          </a:p>
          <a:p>
            <a:pPr marL="971550" marR="0" lvl="1" indent="-514350" algn="l" rtl="0">
              <a:lnSpc>
                <a:spcPct val="80000"/>
              </a:lnSpc>
              <a:spcBef>
                <a:spcPts val="500"/>
              </a:spcBef>
              <a:spcAft>
                <a:spcPts val="0"/>
              </a:spcAft>
              <a:buClr>
                <a:schemeClr val="dk1"/>
              </a:buClr>
              <a:buSzPct val="100000"/>
              <a:buFont typeface="Calibri"/>
              <a:buAutoNum type="arabicPeriod"/>
            </a:pPr>
            <a:r>
              <a:rPr lang="en-US" sz="2220" b="0" i="0" u="none" strike="noStrike" cap="none" dirty="0">
                <a:solidFill>
                  <a:schemeClr val="dk1"/>
                </a:solidFill>
                <a:latin typeface="Calibri"/>
                <a:ea typeface="Calibri"/>
                <a:cs typeface="Calibri"/>
                <a:sym typeface="Calibri"/>
              </a:rPr>
              <a:t>Result of steps #1 and #2 was stored in the form of </a:t>
            </a:r>
            <a:r>
              <a:rPr lang="en-US" sz="2220" b="0" i="0" u="none" strike="noStrike" cap="none" dirty="0" err="1">
                <a:solidFill>
                  <a:schemeClr val="dk1"/>
                </a:solidFill>
                <a:latin typeface="Calibri"/>
                <a:ea typeface="Calibri"/>
                <a:cs typeface="Calibri"/>
                <a:sym typeface="Calibri"/>
              </a:rPr>
              <a:t>DataFrame</a:t>
            </a:r>
            <a:r>
              <a:rPr lang="en-US" sz="2220" b="0" i="0" u="none" strike="noStrike" cap="none" dirty="0">
                <a:solidFill>
                  <a:schemeClr val="dk1"/>
                </a:solidFill>
                <a:latin typeface="Calibri"/>
                <a:ea typeface="Calibri"/>
                <a:cs typeface="Calibri"/>
                <a:sym typeface="Calibri"/>
              </a:rPr>
              <a:t> and was used for all further analytics / insights exploration</a:t>
            </a:r>
          </a:p>
          <a:p>
            <a:pPr marL="971550" marR="0" lvl="1" indent="-514350" algn="l" rtl="0">
              <a:lnSpc>
                <a:spcPct val="80000"/>
              </a:lnSpc>
              <a:spcBef>
                <a:spcPts val="500"/>
              </a:spcBef>
              <a:spcAft>
                <a:spcPts val="0"/>
              </a:spcAft>
              <a:buClr>
                <a:schemeClr val="dk1"/>
              </a:buClr>
              <a:buSzPct val="100000"/>
              <a:buFont typeface="Calibri"/>
              <a:buNone/>
            </a:pPr>
            <a:endParaRPr sz="2220" b="0" i="0" u="none" strike="noStrike" cap="none" dirty="0">
              <a:solidFill>
                <a:schemeClr val="dk1"/>
              </a:solidFill>
              <a:latin typeface="Calibri"/>
              <a:ea typeface="Calibri"/>
              <a:cs typeface="Calibri"/>
              <a:sym typeface="Calibri"/>
            </a:endParaRPr>
          </a:p>
          <a:p>
            <a:pPr marL="971550" marR="0" lvl="1" indent="-514350" algn="l" rtl="0">
              <a:lnSpc>
                <a:spcPct val="80000"/>
              </a:lnSpc>
              <a:spcBef>
                <a:spcPts val="500"/>
              </a:spcBef>
              <a:spcAft>
                <a:spcPts val="0"/>
              </a:spcAft>
              <a:buClr>
                <a:schemeClr val="dk1"/>
              </a:buClr>
              <a:buSzPct val="100000"/>
              <a:buFont typeface="Calibri"/>
              <a:buAutoNum type="arabicPeriod"/>
            </a:pPr>
            <a:r>
              <a:rPr lang="en-US" sz="2220" b="0" i="0" u="none" strike="noStrike" cap="none" dirty="0">
                <a:solidFill>
                  <a:schemeClr val="dk1"/>
                </a:solidFill>
                <a:latin typeface="Calibri"/>
                <a:ea typeface="Calibri"/>
                <a:cs typeface="Calibri"/>
                <a:sym typeface="Calibri"/>
              </a:rPr>
              <a:t>I did cleansing and standardization of the </a:t>
            </a:r>
            <a:r>
              <a:rPr lang="en-US" sz="2220" b="1" i="0" u="none" strike="noStrike" cap="none" dirty="0" err="1">
                <a:solidFill>
                  <a:schemeClr val="dk1"/>
                </a:solidFill>
                <a:latin typeface="Calibri"/>
                <a:ea typeface="Calibri"/>
                <a:cs typeface="Calibri"/>
                <a:sym typeface="Calibri"/>
              </a:rPr>
              <a:t>Race,Gender</a:t>
            </a:r>
            <a:r>
              <a:rPr lang="en-US" sz="2220" b="0" i="0" u="none" strike="noStrike" cap="none" dirty="0">
                <a:solidFill>
                  <a:schemeClr val="dk1"/>
                </a:solidFill>
                <a:latin typeface="Calibri"/>
                <a:ea typeface="Calibri"/>
                <a:cs typeface="Calibri"/>
                <a:sym typeface="Calibri"/>
              </a:rPr>
              <a:t> and </a:t>
            </a:r>
            <a:r>
              <a:rPr lang="en-US" sz="2220" b="1" i="0" u="none" strike="noStrike" cap="none" dirty="0">
                <a:solidFill>
                  <a:schemeClr val="dk1"/>
                </a:solidFill>
                <a:latin typeface="Calibri"/>
                <a:ea typeface="Calibri"/>
                <a:cs typeface="Calibri"/>
                <a:sym typeface="Calibri"/>
              </a:rPr>
              <a:t>Location</a:t>
            </a:r>
            <a:r>
              <a:rPr lang="en-US" sz="2220" b="0" i="0" u="none" strike="noStrike" cap="none" dirty="0">
                <a:solidFill>
                  <a:schemeClr val="dk1"/>
                </a:solidFill>
                <a:latin typeface="Calibri"/>
                <a:ea typeface="Calibri"/>
                <a:cs typeface="Calibri"/>
                <a:sym typeface="Calibri"/>
              </a:rPr>
              <a:t> columns, to implement the exploratory analysis for some use cases.</a:t>
            </a:r>
          </a:p>
          <a:p>
            <a:pPr marL="685800" marR="0" lvl="1" indent="-228600" algn="l" rtl="0">
              <a:lnSpc>
                <a:spcPct val="80000"/>
              </a:lnSpc>
              <a:spcBef>
                <a:spcPts val="500"/>
              </a:spcBef>
              <a:spcAft>
                <a:spcPts val="0"/>
              </a:spcAft>
              <a:buClr>
                <a:schemeClr val="dk1"/>
              </a:buClr>
              <a:buSzPct val="100000"/>
              <a:buFont typeface="Arial"/>
              <a:buNone/>
            </a:pPr>
            <a:endParaRPr sz="2220" b="0" i="0" u="none" strike="noStrike" cap="none" dirty="0">
              <a:solidFill>
                <a:schemeClr val="dk1"/>
              </a:solidFill>
              <a:latin typeface="Calibri"/>
              <a:ea typeface="Calibri"/>
              <a:cs typeface="Calibri"/>
              <a:sym typeface="Calibri"/>
            </a:endParaRPr>
          </a:p>
          <a:p>
            <a:pPr marL="685800" marR="0" lvl="1" indent="-228600" algn="l" rtl="0">
              <a:lnSpc>
                <a:spcPct val="80000"/>
              </a:lnSpc>
              <a:spcBef>
                <a:spcPts val="500"/>
              </a:spcBef>
              <a:buClr>
                <a:schemeClr val="dk1"/>
              </a:buClr>
              <a:buSzPct val="100000"/>
              <a:buFont typeface="Arial"/>
              <a:buNone/>
            </a:pPr>
            <a:endParaRPr sz="2220" b="0" i="0" u="none" strike="noStrike" cap="none" dirty="0">
              <a:solidFill>
                <a:schemeClr val="dk1"/>
              </a:solidFill>
              <a:latin typeface="Calibri"/>
              <a:ea typeface="Calibri"/>
              <a:cs typeface="Calibri"/>
              <a:sym typeface="Calibri"/>
            </a:endParaRPr>
          </a:p>
        </p:txBody>
      </p:sp>
      <p:pic>
        <p:nvPicPr>
          <p:cNvPr id="3" name="tmp82B8">
            <a:hlinkClick r:id="" action="ppaction://media"/>
            <a:extLst>
              <a:ext uri="{FF2B5EF4-FFF2-40B4-BE49-F238E27FC236}">
                <a16:creationId xmlns:a16="http://schemas.microsoft.com/office/drawing/2014/main" id="{E23A3C62-3217-440A-A673-3C07E4480D92}"/>
              </a:ext>
            </a:extLst>
          </p:cNvPr>
          <p:cNvPicPr>
            <a:picLocks noChangeAspect="1"/>
          </p:cNvPicPr>
          <p:nvPr>
            <a:videoFile r:link="rId1"/>
            <p:custDataLst>
              <p:tags r:id="rId2"/>
            </p:custDataLst>
            <p:extLst>
              <p:ext uri="{DAA4B4D4-6D71-4841-9C94-3DE7FCFB9230}">
                <p14:media xmlns:p14="http://schemas.microsoft.com/office/powerpoint/2010/main" r:embed="rId3">
                  <p14:trim end="10.9274"/>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291"/>
    </mc:Choice>
    <mc:Fallback xmlns="">
      <p:transition spd="slow" advTm="152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a:solidFill>
                  <a:schemeClr val="dk1"/>
                </a:solidFill>
                <a:latin typeface="Calibri"/>
                <a:ea typeface="Calibri"/>
                <a:cs typeface="Calibri"/>
                <a:sym typeface="Calibri"/>
              </a:rPr>
              <a:t>Implementation Approach / Methods</a:t>
            </a:r>
          </a:p>
        </p:txBody>
      </p:sp>
      <p:sp>
        <p:nvSpPr>
          <p:cNvPr id="131" name="Shape 131"/>
          <p:cNvSpPr txBox="1">
            <a:spLocks noGrp="1"/>
          </p:cNvSpPr>
          <p:nvPr>
            <p:ph type="body" idx="1"/>
          </p:nvPr>
        </p:nvSpPr>
        <p:spPr>
          <a:xfrm>
            <a:off x="838200" y="1825625"/>
            <a:ext cx="10515600" cy="4884664"/>
          </a:xfrm>
          <a:prstGeom prst="rect">
            <a:avLst/>
          </a:prstGeom>
          <a:noFill/>
          <a:ln>
            <a:noFill/>
          </a:ln>
        </p:spPr>
        <p:txBody>
          <a:bodyPr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ct val="100000"/>
              <a:buFont typeface="Arial"/>
              <a:buChar char="•"/>
            </a:pPr>
            <a:r>
              <a:rPr lang="en-US" sz="2000" b="0" i="0" u="none" strike="noStrike" cap="none" dirty="0">
                <a:solidFill>
                  <a:schemeClr val="dk1"/>
                </a:solidFill>
                <a:latin typeface="Calibri"/>
                <a:ea typeface="Calibri"/>
                <a:cs typeface="Calibri"/>
                <a:sym typeface="Calibri"/>
              </a:rPr>
              <a:t>Number of Fatalities vs Injuries per Year</a:t>
            </a:r>
          </a:p>
          <a:p>
            <a:pPr marL="685800" marR="0" lvl="1" indent="-228600" algn="l" rtl="0">
              <a:lnSpc>
                <a:spcPct val="90000"/>
              </a:lnSpc>
              <a:spcBef>
                <a:spcPts val="500"/>
              </a:spcBef>
              <a:spcAft>
                <a:spcPts val="0"/>
              </a:spcAft>
              <a:buClr>
                <a:schemeClr val="dk1"/>
              </a:buClr>
              <a:buSzPct val="100000"/>
              <a:buFont typeface="Arial"/>
              <a:buChar char="•"/>
            </a:pPr>
            <a:r>
              <a:rPr lang="en-US" sz="2000" b="0" i="0" u="none" strike="noStrike" cap="none" dirty="0">
                <a:solidFill>
                  <a:schemeClr val="dk1"/>
                </a:solidFill>
                <a:latin typeface="Calibri"/>
                <a:ea typeface="Calibri"/>
                <a:cs typeface="Calibri"/>
                <a:sym typeface="Calibri"/>
              </a:rPr>
              <a:t>Analysis and visualization of fatalities vs injuries over all the years preset in the dataset.</a:t>
            </a:r>
          </a:p>
          <a:p>
            <a:pPr marL="228600" marR="0" lvl="0" indent="-228600" algn="l" rtl="0">
              <a:lnSpc>
                <a:spcPct val="90000"/>
              </a:lnSpc>
              <a:spcBef>
                <a:spcPts val="1000"/>
              </a:spcBef>
              <a:spcAft>
                <a:spcPts val="0"/>
              </a:spcAft>
              <a:buClr>
                <a:schemeClr val="dk1"/>
              </a:buClr>
              <a:buSzPct val="100000"/>
              <a:buFont typeface="Arial"/>
              <a:buNone/>
            </a:pPr>
            <a:endParaRPr sz="2000" b="0" i="0" u="none" strike="noStrike" cap="none" dirty="0">
              <a:solidFill>
                <a:schemeClr val="dk1"/>
              </a:solidFill>
              <a:latin typeface="Calibri"/>
              <a:ea typeface="Calibri"/>
              <a:cs typeface="Calibri"/>
              <a:sym typeface="Calibri"/>
            </a:endParaRPr>
          </a:p>
          <a:p>
            <a:pPr marL="228600" marR="0" lvl="0" indent="-228600" algn="l" rtl="0">
              <a:lnSpc>
                <a:spcPct val="90000"/>
              </a:lnSpc>
              <a:spcBef>
                <a:spcPts val="1000"/>
              </a:spcBef>
              <a:spcAft>
                <a:spcPts val="0"/>
              </a:spcAft>
              <a:buClr>
                <a:schemeClr val="dk1"/>
              </a:buClr>
              <a:buSzPct val="100000"/>
              <a:buFont typeface="Arial"/>
              <a:buChar char="•"/>
            </a:pPr>
            <a:r>
              <a:rPr lang="en-US" sz="2000" b="0" i="0" u="none" strike="noStrike" cap="none" dirty="0">
                <a:solidFill>
                  <a:schemeClr val="dk1"/>
                </a:solidFill>
                <a:latin typeface="Calibri"/>
                <a:ea typeface="Calibri"/>
                <a:cs typeface="Calibri"/>
                <a:sym typeface="Calibri"/>
              </a:rPr>
              <a:t>Implementation Approach </a:t>
            </a:r>
          </a:p>
          <a:p>
            <a:pPr marL="685800" marR="0" lvl="1" indent="-228600" algn="l" rtl="0">
              <a:lnSpc>
                <a:spcPct val="90000"/>
              </a:lnSpc>
              <a:spcBef>
                <a:spcPts val="500"/>
              </a:spcBef>
              <a:spcAft>
                <a:spcPts val="0"/>
              </a:spcAft>
              <a:buClr>
                <a:schemeClr val="dk1"/>
              </a:buClr>
              <a:buSzPct val="100000"/>
              <a:buFont typeface="Arial"/>
              <a:buChar char="•"/>
            </a:pPr>
            <a:r>
              <a:rPr lang="en-US" sz="2000" b="0" i="0" u="none" strike="noStrike" cap="none" dirty="0">
                <a:solidFill>
                  <a:schemeClr val="dk1"/>
                </a:solidFill>
                <a:latin typeface="Calibri"/>
                <a:ea typeface="Calibri"/>
                <a:cs typeface="Calibri"/>
                <a:sym typeface="Calibri"/>
              </a:rPr>
              <a:t>I analyzed the dataset, aggregated #fatalities and #injuries for all the years available in the dataset and plotted this insight using a multi bar chart for all the years. This shows an insight on how the shootings have impacted on deaths and injuries. </a:t>
            </a:r>
          </a:p>
          <a:p>
            <a:pPr marL="457200" marR="0" lvl="1" indent="0" algn="l" rtl="0">
              <a:lnSpc>
                <a:spcPct val="90000"/>
              </a:lnSpc>
              <a:spcBef>
                <a:spcPts val="500"/>
              </a:spcBef>
              <a:spcAft>
                <a:spcPts val="0"/>
              </a:spcAft>
              <a:buClr>
                <a:schemeClr val="dk1"/>
              </a:buClr>
              <a:buSzPct val="100000"/>
              <a:buNone/>
            </a:pPr>
            <a:endParaRPr lang="en-US" sz="2000" dirty="0"/>
          </a:p>
          <a:p>
            <a:pPr lvl="0" indent="-228600">
              <a:spcBef>
                <a:spcPts val="0"/>
              </a:spcBef>
            </a:pPr>
            <a:r>
              <a:rPr lang="en-US" sz="2000" dirty="0"/>
              <a:t>Total victims per year</a:t>
            </a:r>
          </a:p>
          <a:p>
            <a:pPr lvl="1" indent="-228600"/>
            <a:r>
              <a:rPr lang="en-US" sz="2000" dirty="0"/>
              <a:t>Analysis and visualization of total victims per year, for all the years preset in the dataset.</a:t>
            </a:r>
          </a:p>
          <a:p>
            <a:pPr marL="457200" indent="-457200"/>
            <a:r>
              <a:rPr lang="en-US" sz="2000" dirty="0"/>
              <a:t>Implementation Approach</a:t>
            </a:r>
          </a:p>
          <a:p>
            <a:pPr lvl="1" indent="-228600"/>
            <a:r>
              <a:rPr lang="en-US" sz="2000" dirty="0"/>
              <a:t>I analyzed the dataset, aggregated #Total victims of all the attacks for all the years present in the dataset and visualized the insight using </a:t>
            </a:r>
            <a:r>
              <a:rPr lang="en-US" sz="2000" b="1" dirty="0"/>
              <a:t>scatterplot</a:t>
            </a:r>
            <a:r>
              <a:rPr lang="en-US" sz="2000" dirty="0"/>
              <a:t>.</a:t>
            </a:r>
          </a:p>
          <a:p>
            <a:pPr marL="457200" marR="0" lvl="1" indent="0" algn="l" rtl="0">
              <a:lnSpc>
                <a:spcPct val="90000"/>
              </a:lnSpc>
              <a:spcBef>
                <a:spcPts val="500"/>
              </a:spcBef>
              <a:spcAft>
                <a:spcPts val="0"/>
              </a:spcAft>
              <a:buClr>
                <a:schemeClr val="dk1"/>
              </a:buClr>
              <a:buSzPct val="100000"/>
              <a:buNone/>
            </a:pPr>
            <a:endParaRPr lang="en-US" sz="2000" b="0" i="0" u="none" strike="noStrike" cap="none" dirty="0">
              <a:solidFill>
                <a:schemeClr val="dk1"/>
              </a:solidFill>
              <a:latin typeface="Calibri"/>
              <a:ea typeface="Calibri"/>
              <a:cs typeface="Calibri"/>
              <a:sym typeface="Calibri"/>
            </a:endParaRPr>
          </a:p>
          <a:p>
            <a:pPr marL="685800" marR="0" lvl="1" indent="-228600" algn="l" rtl="0">
              <a:lnSpc>
                <a:spcPct val="90000"/>
              </a:lnSpc>
              <a:spcBef>
                <a:spcPts val="500"/>
              </a:spcBef>
              <a:spcAft>
                <a:spcPts val="0"/>
              </a:spcAft>
              <a:buClr>
                <a:schemeClr val="dk1"/>
              </a:buClr>
              <a:buSzPct val="100000"/>
              <a:buFont typeface="Arial"/>
              <a:buNone/>
            </a:pPr>
            <a:endParaRPr sz="2400" b="0" i="0" u="none" strike="noStrike" cap="none" dirty="0">
              <a:solidFill>
                <a:schemeClr val="dk1"/>
              </a:solidFill>
              <a:latin typeface="Calibri"/>
              <a:ea typeface="Calibri"/>
              <a:cs typeface="Calibri"/>
              <a:sym typeface="Calibri"/>
            </a:endParaRPr>
          </a:p>
          <a:p>
            <a:pPr marL="228600" marR="0" lvl="0" indent="-228600" algn="l" rtl="0">
              <a:lnSpc>
                <a:spcPct val="90000"/>
              </a:lnSpc>
              <a:spcBef>
                <a:spcPts val="1000"/>
              </a:spcBef>
              <a:spcAft>
                <a:spcPts val="0"/>
              </a:spcAft>
              <a:buClr>
                <a:schemeClr val="dk1"/>
              </a:buClr>
              <a:buSzPct val="100000"/>
              <a:buFont typeface="Arial"/>
              <a:buNone/>
            </a:pPr>
            <a:endParaRPr sz="2800" b="0" i="0" u="none" strike="noStrike" cap="none" dirty="0">
              <a:solidFill>
                <a:schemeClr val="dk1"/>
              </a:solidFill>
              <a:latin typeface="Calibri"/>
              <a:ea typeface="Calibri"/>
              <a:cs typeface="Calibri"/>
              <a:sym typeface="Calibri"/>
            </a:endParaRPr>
          </a:p>
          <a:p>
            <a:pPr marL="685800" marR="0" lvl="1" indent="-228600" algn="l" rtl="0">
              <a:lnSpc>
                <a:spcPct val="90000"/>
              </a:lnSpc>
              <a:spcBef>
                <a:spcPts val="500"/>
              </a:spcBef>
              <a:spcAft>
                <a:spcPts val="0"/>
              </a:spcAft>
              <a:buClr>
                <a:schemeClr val="dk1"/>
              </a:buClr>
              <a:buSzPct val="100000"/>
              <a:buFont typeface="Arial"/>
              <a:buNone/>
            </a:pPr>
            <a:endParaRPr sz="2400" b="0" i="0" u="none" strike="noStrike" cap="none" dirty="0">
              <a:solidFill>
                <a:schemeClr val="dk1"/>
              </a:solidFill>
              <a:latin typeface="Calibri"/>
              <a:ea typeface="Calibri"/>
              <a:cs typeface="Calibri"/>
              <a:sym typeface="Calibri"/>
            </a:endParaRPr>
          </a:p>
          <a:p>
            <a:pPr marL="685800" marR="0" lvl="1" indent="-228600" algn="l" rtl="0">
              <a:lnSpc>
                <a:spcPct val="90000"/>
              </a:lnSpc>
              <a:spcBef>
                <a:spcPts val="500"/>
              </a:spcBef>
              <a:spcAft>
                <a:spcPts val="0"/>
              </a:spcAft>
              <a:buClr>
                <a:schemeClr val="dk1"/>
              </a:buClr>
              <a:buSzPct val="100000"/>
              <a:buFont typeface="Arial"/>
              <a:buNone/>
            </a:pPr>
            <a:endParaRPr sz="2400" b="0" i="0" u="none" strike="noStrike" cap="none" dirty="0">
              <a:solidFill>
                <a:schemeClr val="dk1"/>
              </a:solidFill>
              <a:latin typeface="Calibri"/>
              <a:ea typeface="Calibri"/>
              <a:cs typeface="Calibri"/>
              <a:sym typeface="Calibri"/>
            </a:endParaRPr>
          </a:p>
          <a:p>
            <a:pPr marL="685800" marR="0" lvl="1" indent="-228600" algn="l" rtl="0">
              <a:lnSpc>
                <a:spcPct val="90000"/>
              </a:lnSpc>
              <a:spcBef>
                <a:spcPts val="500"/>
              </a:spcBef>
              <a:buClr>
                <a:schemeClr val="dk1"/>
              </a:buClr>
              <a:buSzPct val="100000"/>
              <a:buFont typeface="Arial"/>
              <a:buNone/>
            </a:pPr>
            <a:endParaRPr sz="2400" b="0" i="0" u="none" strike="noStrike" cap="none" dirty="0">
              <a:solidFill>
                <a:schemeClr val="dk1"/>
              </a:solidFill>
              <a:latin typeface="Calibri"/>
              <a:ea typeface="Calibri"/>
              <a:cs typeface="Calibri"/>
              <a:sym typeface="Calibri"/>
            </a:endParaRPr>
          </a:p>
        </p:txBody>
      </p:sp>
      <p:pic>
        <p:nvPicPr>
          <p:cNvPr id="2" name="tmp4A3D">
            <a:hlinkClick r:id="" action="ppaction://media"/>
            <a:extLst>
              <a:ext uri="{FF2B5EF4-FFF2-40B4-BE49-F238E27FC236}">
                <a16:creationId xmlns:a16="http://schemas.microsoft.com/office/drawing/2014/main" id="{B57AAD97-CAAC-43E8-B0F2-DF14232CD91D}"/>
              </a:ext>
            </a:extLst>
          </p:cNvPr>
          <p:cNvPicPr>
            <a:picLocks noChangeAspect="1"/>
          </p:cNvPicPr>
          <p:nvPr>
            <a:videoFile r:link="rId1"/>
            <p:custDataLst>
              <p:tags r:id="rId2"/>
            </p:custDataLst>
            <p:extLst>
              <p:ext uri="{DAA4B4D4-6D71-4841-9C94-3DE7FCFB9230}">
                <p14:media xmlns:p14="http://schemas.microsoft.com/office/powerpoint/2010/main" r:embed="rId3">
                  <p14:trim end="27.7256"/>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201"/>
    </mc:Choice>
    <mc:Fallback xmlns="">
      <p:transition spd="slow" advTm="16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0" i="0" u="none" strike="noStrike" cap="none" dirty="0">
                <a:solidFill>
                  <a:schemeClr val="dk1"/>
                </a:solidFill>
                <a:latin typeface="Calibri"/>
                <a:ea typeface="Calibri"/>
                <a:cs typeface="Calibri"/>
                <a:sym typeface="Calibri"/>
              </a:rPr>
              <a:t>Implementation Approach / Methods</a:t>
            </a:r>
          </a:p>
        </p:txBody>
      </p:sp>
      <p:sp>
        <p:nvSpPr>
          <p:cNvPr id="137" name="Shape 137"/>
          <p:cNvSpPr txBox="1">
            <a:spLocks noGrp="1"/>
          </p:cNvSpPr>
          <p:nvPr>
            <p:ph type="body" idx="1"/>
          </p:nvPr>
        </p:nvSpPr>
        <p:spPr>
          <a:xfrm>
            <a:off x="838200" y="1406770"/>
            <a:ext cx="10515600" cy="5451230"/>
          </a:xfrm>
          <a:prstGeom prst="rect">
            <a:avLst/>
          </a:prstGeom>
          <a:noFill/>
          <a:ln>
            <a:noFill/>
          </a:ln>
        </p:spPr>
        <p:txBody>
          <a:bodyPr wrap="square" lIns="91425" tIns="45700" rIns="91425" bIns="45700" anchor="t" anchorCtr="0">
            <a:noAutofit/>
          </a:bodyPr>
          <a:lstStyle/>
          <a:p>
            <a:pPr marL="457200" marR="0" lvl="1" indent="0" algn="l" rtl="0">
              <a:lnSpc>
                <a:spcPct val="90000"/>
              </a:lnSpc>
              <a:spcBef>
                <a:spcPts val="500"/>
              </a:spcBef>
              <a:spcAft>
                <a:spcPts val="0"/>
              </a:spcAft>
              <a:buClr>
                <a:schemeClr val="dk1"/>
              </a:buClr>
              <a:buSzPct val="100000"/>
              <a:buNone/>
            </a:pPr>
            <a:endParaRPr lang="en-US" sz="2000" b="0" i="0" u="none" strike="noStrike" cap="none" dirty="0">
              <a:solidFill>
                <a:schemeClr val="dk1"/>
              </a:solidFill>
              <a:latin typeface="Calibri"/>
              <a:ea typeface="Calibri"/>
              <a:cs typeface="Calibri"/>
              <a:sym typeface="Calibri"/>
            </a:endParaRPr>
          </a:p>
          <a:p>
            <a:pPr lvl="0" indent="-228600">
              <a:spcBef>
                <a:spcPts val="0"/>
              </a:spcBef>
            </a:pPr>
            <a:r>
              <a:rPr lang="en-US" sz="2000" dirty="0"/>
              <a:t>No of attacks by races</a:t>
            </a:r>
          </a:p>
          <a:p>
            <a:pPr lvl="1" indent="-228600"/>
            <a:r>
              <a:rPr lang="en-US" sz="2000" dirty="0"/>
              <a:t>Analysis and visualization of number of attacks by races, for all the years preset in the dataset.</a:t>
            </a:r>
          </a:p>
          <a:p>
            <a:pPr lvl="1" indent="-228600">
              <a:buNone/>
            </a:pPr>
            <a:endParaRPr lang="en-US" sz="2000" dirty="0"/>
          </a:p>
          <a:p>
            <a:pPr lvl="0" indent="-228600"/>
            <a:r>
              <a:rPr lang="en-US" sz="2000" dirty="0"/>
              <a:t>Implementation Approach</a:t>
            </a:r>
          </a:p>
          <a:p>
            <a:pPr lvl="1" indent="-228600"/>
            <a:r>
              <a:rPr lang="en-US" sz="2000" dirty="0"/>
              <a:t>I analyzed the dataset and calculated the count of number of attacks by #Races for all the years present in the dataset and visualized the insight using simple </a:t>
            </a:r>
            <a:r>
              <a:rPr lang="en-US" sz="2000" b="1" dirty="0"/>
              <a:t>Bar Chart</a:t>
            </a:r>
            <a:r>
              <a:rPr lang="en-US" sz="2000" dirty="0"/>
              <a:t>. </a:t>
            </a:r>
          </a:p>
          <a:p>
            <a:pPr marL="457200" lvl="1" indent="0">
              <a:buNone/>
            </a:pPr>
            <a:endParaRPr lang="en-US" sz="2000" dirty="0"/>
          </a:p>
          <a:p>
            <a:pPr lvl="0" indent="-228600">
              <a:spcBef>
                <a:spcPts val="0"/>
              </a:spcBef>
            </a:pPr>
            <a:r>
              <a:rPr lang="en-US" sz="2000" dirty="0"/>
              <a:t>Number of attacks per year</a:t>
            </a:r>
          </a:p>
          <a:p>
            <a:pPr lvl="1" indent="-228600"/>
            <a:r>
              <a:rPr lang="en-US" sz="2000" dirty="0"/>
              <a:t>Analysis and visualization of number of attacks per year, for all the years preset in the dataset.</a:t>
            </a:r>
          </a:p>
          <a:p>
            <a:pPr marL="457200" indent="-457200"/>
            <a:r>
              <a:rPr lang="en-US" sz="2000" dirty="0"/>
              <a:t>Implementation Approach</a:t>
            </a:r>
          </a:p>
          <a:p>
            <a:pPr lvl="1" indent="-228600"/>
            <a:r>
              <a:rPr lang="en-US" sz="2000" dirty="0"/>
              <a:t>I have created new column in the </a:t>
            </a:r>
            <a:r>
              <a:rPr lang="en-US" sz="2000" dirty="0" err="1"/>
              <a:t>DataFrame</a:t>
            </a:r>
            <a:r>
              <a:rPr lang="en-US" sz="2000" dirty="0"/>
              <a:t> called “year” from original “Date” column so that I can easily count the number of attacks per year values. I have</a:t>
            </a:r>
            <a:r>
              <a:rPr lang="en-US" sz="2000" b="1" dirty="0"/>
              <a:t> </a:t>
            </a:r>
            <a:r>
              <a:rPr lang="en-US" sz="2000" dirty="0"/>
              <a:t>and visualized the insight using simple </a:t>
            </a:r>
            <a:r>
              <a:rPr lang="en-US" sz="2000" b="1" dirty="0"/>
              <a:t>Line Chart</a:t>
            </a:r>
            <a:r>
              <a:rPr lang="en-US" sz="2000" dirty="0"/>
              <a:t>.</a:t>
            </a:r>
          </a:p>
          <a:p>
            <a:pPr marL="457200" marR="0" lvl="1" indent="0" algn="l" rtl="0">
              <a:lnSpc>
                <a:spcPct val="90000"/>
              </a:lnSpc>
              <a:spcBef>
                <a:spcPts val="500"/>
              </a:spcBef>
              <a:spcAft>
                <a:spcPts val="0"/>
              </a:spcAft>
              <a:buClr>
                <a:schemeClr val="dk1"/>
              </a:buClr>
              <a:buSzPct val="100000"/>
              <a:buNone/>
            </a:pPr>
            <a:endParaRPr lang="en-US" sz="2400" b="0" i="0" u="none" strike="noStrike" cap="none" dirty="0">
              <a:solidFill>
                <a:schemeClr val="dk1"/>
              </a:solidFill>
              <a:latin typeface="Calibri"/>
              <a:ea typeface="Calibri"/>
              <a:cs typeface="Calibri"/>
              <a:sym typeface="Calibri"/>
            </a:endParaRPr>
          </a:p>
          <a:p>
            <a:pPr marL="685800" marR="0" lvl="1" indent="-228600" algn="l" rtl="0">
              <a:lnSpc>
                <a:spcPct val="90000"/>
              </a:lnSpc>
              <a:spcBef>
                <a:spcPts val="500"/>
              </a:spcBef>
              <a:spcAft>
                <a:spcPts val="0"/>
              </a:spcAft>
              <a:buClr>
                <a:schemeClr val="dk1"/>
              </a:buClr>
              <a:buSzPct val="100000"/>
              <a:buFont typeface="Arial"/>
              <a:buNone/>
            </a:pPr>
            <a:endParaRPr sz="2400" b="0" i="0" u="none" strike="noStrike" cap="none" dirty="0">
              <a:solidFill>
                <a:schemeClr val="dk1"/>
              </a:solidFill>
              <a:latin typeface="Calibri"/>
              <a:ea typeface="Calibri"/>
              <a:cs typeface="Calibri"/>
              <a:sym typeface="Calibri"/>
            </a:endParaRPr>
          </a:p>
          <a:p>
            <a:pPr marL="685800" marR="0" lvl="1" indent="-228600" algn="l" rtl="0">
              <a:lnSpc>
                <a:spcPct val="90000"/>
              </a:lnSpc>
              <a:spcBef>
                <a:spcPts val="500"/>
              </a:spcBef>
              <a:spcAft>
                <a:spcPts val="0"/>
              </a:spcAft>
              <a:buClr>
                <a:schemeClr val="dk1"/>
              </a:buClr>
              <a:buSzPct val="100000"/>
              <a:buFont typeface="Arial"/>
              <a:buNone/>
            </a:pPr>
            <a:endParaRPr sz="2400" b="0" i="0" u="none" strike="noStrike" cap="none" dirty="0">
              <a:solidFill>
                <a:schemeClr val="dk1"/>
              </a:solidFill>
              <a:latin typeface="Calibri"/>
              <a:ea typeface="Calibri"/>
              <a:cs typeface="Calibri"/>
              <a:sym typeface="Calibri"/>
            </a:endParaRPr>
          </a:p>
          <a:p>
            <a:pPr marL="685800" marR="0" lvl="1" indent="-228600" algn="l" rtl="0">
              <a:lnSpc>
                <a:spcPct val="90000"/>
              </a:lnSpc>
              <a:spcBef>
                <a:spcPts val="500"/>
              </a:spcBef>
              <a:buClr>
                <a:schemeClr val="dk1"/>
              </a:buClr>
              <a:buSzPct val="100000"/>
              <a:buFont typeface="Arial"/>
              <a:buNone/>
            </a:pPr>
            <a:endParaRPr sz="2400" b="0" i="0" u="none" strike="noStrike" cap="none" dirty="0">
              <a:solidFill>
                <a:schemeClr val="dk1"/>
              </a:solidFill>
              <a:latin typeface="Calibri"/>
              <a:ea typeface="Calibri"/>
              <a:cs typeface="Calibri"/>
              <a:sym typeface="Calibri"/>
            </a:endParaRPr>
          </a:p>
        </p:txBody>
      </p:sp>
      <p:pic>
        <p:nvPicPr>
          <p:cNvPr id="2" name="tmp4B5">
            <a:hlinkClick r:id="" action="ppaction://media"/>
            <a:extLst>
              <a:ext uri="{FF2B5EF4-FFF2-40B4-BE49-F238E27FC236}">
                <a16:creationId xmlns:a16="http://schemas.microsoft.com/office/drawing/2014/main" id="{90179306-A45A-420D-8B01-8C0510A3D734}"/>
              </a:ext>
            </a:extLst>
          </p:cNvPr>
          <p:cNvPicPr>
            <a:picLocks noChangeAspect="1"/>
          </p:cNvPicPr>
          <p:nvPr>
            <a:videoFile r:link="rId1"/>
            <p:custDataLst>
              <p:tags r:id="rId2"/>
            </p:custDataLst>
            <p:extLst>
              <p:ext uri="{DAA4B4D4-6D71-4841-9C94-3DE7FCFB9230}">
                <p14:media xmlns:p14="http://schemas.microsoft.com/office/powerpoint/2010/main" r:embed="rId3">
                  <p14:trim end="23.7687"/>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998"/>
    </mc:Choice>
    <mc:Fallback xmlns="">
      <p:transition spd="slow" advTm="15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1739|recordLength=11749|start=0|end=11739|audioFormat={00001610-0000-0010-8000-00AA00389B71}|audioRate=44100|muted=false|volume=0.8|fadeIn=0|fadeOut=0|videoFormat={34363248-0000-0010-8000-00AA00389B71}|videoRate=15|videoWidth=256|videoHeight=256"/>
</p:tagLst>
</file>

<file path=ppt/tags/tag10.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173|recordLength=15209|start=0|end=15173|audioFormat={00001610-0000-0010-8000-00AA00389B71}|audioRate=44100|muted=false|volume=0.8|fadeIn=0|fadeOut=0|videoFormat={34363248-0000-0010-8000-00AA00389B71}|videoRate=15|videoWidth=256|videoHeight=256"/>
</p:tagLst>
</file>

<file path=ppt/tags/tag11.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973|recordLength=15998|start=0|end=15973|audioFormat={00001610-0000-0010-8000-00AA00389B71}|audioRate=44100|muted=false|volume=0.8|fadeIn=0|fadeOut=0|videoFormat={34363248-0000-0010-8000-00AA00389B71}|videoRate=15|videoWidth=256|videoHeight=256"/>
</p:tagLst>
</file>

<file path=ppt/tags/tag12.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389|recordLength=15399|start=0|end=15389|audioFormat={00001610-0000-0010-8000-00AA00389B71}|audioRate=44100|muted=false|volume=0.8|fadeIn=0|fadeOut=0|videoFormat={34363248-0000-0010-8000-00AA00389B71}|videoRate=15|videoWidth=256|videoHeight=256"/>
</p:tagLst>
</file>

<file path=ppt/tags/tag13.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2027|recordLength=12027|start=0|end=12027|audioFormat={00001610-0000-0010-8000-00AA00389B71}|audioRate=44100|muted=false|volume=0.8|fadeIn=0|fadeOut=0|videoFormat={34363248-0000-0010-8000-00AA00389B71}|videoRate=15|videoWidth=256|videoHeight=256"/>
</p:tagLst>
</file>

<file path=ppt/tags/tag14.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7020|recordLength=17020|start=0|end=17020|audioFormat={00001610-0000-0010-8000-00AA00389B71}|audioRate=44100|muted=false|volume=0.8|fadeIn=0|fadeOut=0|videoFormat={34363248-0000-0010-8000-00AA00389B71}|videoRate=15|videoWidth=256|videoHeight=256"/>
</p:tagLst>
</file>

<file path=ppt/tags/tag15.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6028|recordLength=16068|start=0|end=16028|audioFormat={00001610-0000-0010-8000-00AA00389B71}|audioRate=44100|muted=false|volume=0.8|fadeIn=0|fadeOut=0|videoFormat={34363248-0000-0010-8000-00AA00389B71}|videoRate=15|videoWidth=256|videoHeight=256"/>
</p:tagLst>
</file>

<file path=ppt/tags/tag16.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561|recordLength=15580|start=0|end=15561|audioFormat={00001610-0000-0010-8000-00AA00389B71}|audioRate=44100|muted=false|volume=0.8|fadeIn=0|fadeOut=0|videoFormat={34363248-0000-0010-8000-00AA00389B71}|videoRate=15|videoWidth=256|videoHeight=256"/>
</p:tagLst>
</file>

<file path=ppt/tags/tag17.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4870|recordLength=14907|start=0|end=14870|audioFormat={00001610-0000-0010-8000-00AA00389B71}|audioRate=44100|muted=false|volume=0.8|fadeIn=0|fadeOut=0|videoFormat={34363248-0000-0010-8000-00AA00389B71}|videoRate=15|videoWidth=256|videoHeight=256"/>
</p:tagLst>
</file>

<file path=ppt/tags/tag18.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4331|recordLength=14373|start=0|end=14331|audioFormat={00001610-0000-0010-8000-00AA00389B71}|audioRate=44100|muted=false|volume=0.8|fadeIn=0|fadeOut=0|videoFormat={34363248-0000-0010-8000-00AA00389B71}|videoRate=15|videoWidth=256|videoHeight=256"/>
</p:tagLst>
</file>

<file path=ppt/tags/tag19.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7759|recordLength=17786|start=0|end=17759|audioFormat={00001610-0000-0010-8000-00AA00389B71}|audioRate=44100|muted=false|volume=0.8|fadeIn=0|fadeOut=0|videoFormat={34363248-0000-0010-8000-00AA00389B71}|videoRate=15|videoWidth=256|videoHeight=256"/>
</p:tagLst>
</file>

<file path=ppt/tags/tag2.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921|recordLength=15952|start=0|end=15921|audioFormat={00001610-0000-0010-8000-00AA00389B71}|audioRate=44100|muted=false|volume=0.8|fadeIn=0|fadeOut=0|videoFormat={34363248-0000-0010-8000-00AA00389B71}|videoRate=15|videoWidth=256|videoHeight=256"/>
</p:tagLst>
</file>

<file path=ppt/tags/tag3.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58643|recordLength=58666|start=0|end=58643|audioFormat={00001610-0000-0010-8000-00AA00389B71}|audioRate=44100|muted=false|volume=0.8|fadeIn=0|fadeOut=0|videoFormat={34363248-0000-0010-8000-00AA00389B71}|videoRate=15|videoWidth=256|videoHeight=256"/>
</p:tagLst>
</file>

<file path=ppt/tags/tag4.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32939|recordLength=32949|start=0|end=32939|audioFormat={00001610-0000-0010-8000-00AA00389B71}|audioRate=44100|muted=false|volume=0.8|fadeIn=0|fadeOut=0|videoFormat={34363248-0000-0010-8000-00AA00389B71}|videoRate=15|videoWidth=256|videoHeight=256"/>
</p:tagLst>
</file>

<file path=ppt/tags/tag5.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321|recordLength=15348|start=0|end=15321|audioFormat={00001610-0000-0010-8000-00AA00389B71}|audioRate=44100|muted=false|volume=0.8|fadeIn=0|fadeOut=0|videoFormat={34363248-0000-0010-8000-00AA00389B71}|videoRate=15|videoWidth=256|videoHeight=256"/>
</p:tagLst>
</file>

<file path=ppt/tags/tag6.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571|recordLength=15603|start=0|end=15571|audioFormat={00001610-0000-0010-8000-00AA00389B71}|audioRate=44100|muted=false|volume=0.8|fadeIn=0|fadeOut=0|videoFormat={34363248-0000-0010-8000-00AA00389B71}|videoRate=15|videoWidth=256|videoHeight=256"/>
</p:tagLst>
</file>

<file path=ppt/tags/tag7.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291|recordLength=15301|start=0|end=15291|audioFormat={00001610-0000-0010-8000-00AA00389B71}|audioRate=44100|muted=false|volume=0.8|fadeIn=0|fadeOut=0|videoFormat={34363248-0000-0010-8000-00AA00389B71}|videoRate=15|videoWidth=256|videoHeight=256"/>
</p:tagLst>
</file>

<file path=ppt/tags/tag8.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6203|recordLength=16230|start=0|end=16203|audioFormat={00001610-0000-0010-8000-00AA00389B71}|audioRate=44100|muted=false|volume=0.8|fadeIn=0|fadeOut=0|videoFormat={34363248-0000-0010-8000-00AA00389B71}|videoRate=15|videoWidth=256|videoHeight=256"/>
</p:tagLst>
</file>

<file path=ppt/tags/tag9.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998|recordLength=16021|start=0|end=15998|audioFormat={00001610-0000-0010-8000-00AA00389B71}|audioRate=44100|muted=false|volume=0.8|fadeIn=0|fadeOut=0|videoFormat={34363248-0000-0010-8000-00AA00389B71}|videoRate=15|videoWidth=256|videoHeight=256"/>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1124</Words>
  <Application>Microsoft Office PowerPoint</Application>
  <PresentationFormat>Widescreen</PresentationFormat>
  <Paragraphs>145</Paragraphs>
  <Slides>20</Slides>
  <Notes>20</Notes>
  <HiddenSlides>0</HiddenSlides>
  <MMClips>19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US Mass Shootings Exploratory Analytics</vt:lpstr>
      <vt:lpstr>Agenda</vt:lpstr>
      <vt:lpstr>Introduction / Motivation </vt:lpstr>
      <vt:lpstr>Relevant Existing Work</vt:lpstr>
      <vt:lpstr>Hypothesis and Research Questions</vt:lpstr>
      <vt:lpstr>Data Source Details</vt:lpstr>
      <vt:lpstr>Implementation Approach &amp; Techniques</vt:lpstr>
      <vt:lpstr>Implementation Approach / Methods</vt:lpstr>
      <vt:lpstr>Implementation Approach / Methods</vt:lpstr>
      <vt:lpstr>Implementation Approach / Methods</vt:lpstr>
      <vt:lpstr>Implementation Approach / Methods</vt:lpstr>
      <vt:lpstr>Results &amp; Insights</vt:lpstr>
      <vt:lpstr>Number of Fatalities vs Injuries per Year</vt:lpstr>
      <vt:lpstr>Number of Victims per Year</vt:lpstr>
      <vt:lpstr>Number of Attacks per Year</vt:lpstr>
      <vt:lpstr>Number of Attacks by Races</vt:lpstr>
      <vt:lpstr>Causes of Attacks </vt:lpstr>
      <vt:lpstr>Overall #Attacks on Weekdays / Weekends</vt:lpstr>
      <vt:lpstr>Number of Attacks by Gender</vt:lpstr>
      <vt:lpstr>Conclusions &amp; 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 Mass Shootings Exploratory Analytics</dc:title>
  <cp:lastModifiedBy>sneha godbole</cp:lastModifiedBy>
  <cp:revision>30</cp:revision>
  <dcterms:modified xsi:type="dcterms:W3CDTF">2017-11-27T02:31:56Z</dcterms:modified>
</cp:coreProperties>
</file>